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60" r:id="rId1"/>
  </p:sldMasterIdLst>
  <p:notesMasterIdLst>
    <p:notesMasterId r:id="rId48"/>
  </p:notesMasterIdLst>
  <p:handoutMasterIdLst>
    <p:handoutMasterId r:id="rId49"/>
  </p:handoutMasterIdLst>
  <p:sldIdLst>
    <p:sldId id="257" r:id="rId2"/>
    <p:sldId id="275" r:id="rId3"/>
    <p:sldId id="331" r:id="rId4"/>
    <p:sldId id="278" r:id="rId5"/>
    <p:sldId id="279" r:id="rId6"/>
    <p:sldId id="280" r:id="rId7"/>
    <p:sldId id="281" r:id="rId8"/>
    <p:sldId id="282" r:id="rId9"/>
    <p:sldId id="288" r:id="rId10"/>
    <p:sldId id="289" r:id="rId11"/>
    <p:sldId id="290" r:id="rId12"/>
    <p:sldId id="301" r:id="rId13"/>
    <p:sldId id="283" r:id="rId14"/>
    <p:sldId id="284" r:id="rId15"/>
    <p:sldId id="294" r:id="rId16"/>
    <p:sldId id="299" r:id="rId17"/>
    <p:sldId id="295" r:id="rId18"/>
    <p:sldId id="333" r:id="rId19"/>
    <p:sldId id="300" r:id="rId20"/>
    <p:sldId id="297" r:id="rId21"/>
    <p:sldId id="313" r:id="rId22"/>
    <p:sldId id="302" r:id="rId23"/>
    <p:sldId id="312" r:id="rId24"/>
    <p:sldId id="318" r:id="rId25"/>
    <p:sldId id="319" r:id="rId26"/>
    <p:sldId id="320" r:id="rId27"/>
    <p:sldId id="311" r:id="rId28"/>
    <p:sldId id="314" r:id="rId29"/>
    <p:sldId id="316" r:id="rId30"/>
    <p:sldId id="317" r:id="rId31"/>
    <p:sldId id="321" r:id="rId32"/>
    <p:sldId id="310" r:id="rId33"/>
    <p:sldId id="322" r:id="rId34"/>
    <p:sldId id="323" r:id="rId35"/>
    <p:sldId id="324" r:id="rId36"/>
    <p:sldId id="325" r:id="rId37"/>
    <p:sldId id="326" r:id="rId38"/>
    <p:sldId id="327" r:id="rId39"/>
    <p:sldId id="309" r:id="rId40"/>
    <p:sldId id="315" r:id="rId41"/>
    <p:sldId id="308" r:id="rId42"/>
    <p:sldId id="328" r:id="rId43"/>
    <p:sldId id="329" r:id="rId44"/>
    <p:sldId id="330" r:id="rId45"/>
    <p:sldId id="276" r:id="rId46"/>
    <p:sldId id="334" r:id="rId47"/>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028C"/>
    <a:srgbClr val="66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9" autoAdjust="0"/>
    <p:restoredTop sz="94722" autoAdjust="0"/>
  </p:normalViewPr>
  <p:slideViewPr>
    <p:cSldViewPr>
      <p:cViewPr>
        <p:scale>
          <a:sx n="119" d="100"/>
          <a:sy n="119" d="100"/>
        </p:scale>
        <p:origin x="-174" y="-66"/>
      </p:cViewPr>
      <p:guideLst>
        <p:guide orient="horz" pos="2160"/>
        <p:guide pos="2880"/>
      </p:guideLst>
    </p:cSldViewPr>
  </p:slideViewPr>
  <p:notesTextViewPr>
    <p:cViewPr>
      <p:scale>
        <a:sx n="1" d="1"/>
        <a:sy n="1" d="1"/>
      </p:scale>
      <p:origin x="0" y="0"/>
    </p:cViewPr>
  </p:notesTextViewPr>
  <p:sorterViewPr>
    <p:cViewPr>
      <p:scale>
        <a:sx n="100" d="100"/>
        <a:sy n="100" d="100"/>
      </p:scale>
      <p:origin x="0" y="235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97313" y="0"/>
            <a:ext cx="2982912" cy="465138"/>
          </a:xfrm>
          <a:prstGeom prst="rect">
            <a:avLst/>
          </a:prstGeom>
        </p:spPr>
        <p:txBody>
          <a:bodyPr vert="horz" lIns="91440" tIns="45720" rIns="91440" bIns="45720" rtlCol="0"/>
          <a:lstStyle>
            <a:lvl1pPr algn="r">
              <a:defRPr sz="1200"/>
            </a:lvl1pPr>
          </a:lstStyle>
          <a:p>
            <a:fld id="{8A637911-9E36-47F9-92DF-5EE8E7FC9370}" type="datetimeFigureOut">
              <a:rPr lang="en-US" smtClean="0"/>
              <a:pPr/>
              <a:t>1/12/2018</a:t>
            </a:fld>
            <a:endParaRPr lang="en-US"/>
          </a:p>
        </p:txBody>
      </p:sp>
      <p:sp>
        <p:nvSpPr>
          <p:cNvPr id="4" name="Footer Placeholder 3"/>
          <p:cNvSpPr>
            <a:spLocks noGrp="1"/>
          </p:cNvSpPr>
          <p:nvPr>
            <p:ph type="ftr" sz="quarter" idx="2"/>
          </p:nvPr>
        </p:nvSpPr>
        <p:spPr>
          <a:xfrm>
            <a:off x="0" y="8829675"/>
            <a:ext cx="2982913"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97313" y="8829675"/>
            <a:ext cx="2982912" cy="465138"/>
          </a:xfrm>
          <a:prstGeom prst="rect">
            <a:avLst/>
          </a:prstGeom>
        </p:spPr>
        <p:txBody>
          <a:bodyPr vert="horz" lIns="91440" tIns="45720" rIns="91440" bIns="45720" rtlCol="0" anchor="b"/>
          <a:lstStyle>
            <a:lvl1pPr algn="r">
              <a:defRPr sz="1200"/>
            </a:lvl1pPr>
          </a:lstStyle>
          <a:p>
            <a:fld id="{3FC2F75F-957D-47F2-B457-B2ABF1E75829}" type="slidenum">
              <a:rPr lang="en-US" smtClean="0"/>
              <a:pPr/>
              <a:t>‹#›</a:t>
            </a:fld>
            <a:endParaRPr lang="en-US"/>
          </a:p>
        </p:txBody>
      </p:sp>
    </p:spTree>
    <p:extLst>
      <p:ext uri="{BB962C8B-B14F-4D97-AF65-F5344CB8AC3E}">
        <p14:creationId xmlns:p14="http://schemas.microsoft.com/office/powerpoint/2010/main" val="8496499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2982119" cy="464820"/>
          </a:xfrm>
          <a:prstGeom prst="rect">
            <a:avLst/>
          </a:prstGeom>
          <a:noFill/>
          <a:ln>
            <a:noFill/>
          </a:ln>
          <a:effectLst/>
          <a:extLst/>
        </p:spPr>
        <p:txBody>
          <a:bodyPr vert="horz" wrap="square" lIns="92446" tIns="46223" rIns="92446" bIns="46223" numCol="1" anchor="t" anchorCtr="0" compatLnSpc="1">
            <a:prstTxWarp prst="textNoShape">
              <a:avLst/>
            </a:prstTxWarp>
          </a:bodyPr>
          <a:lstStyle>
            <a:lvl1pPr>
              <a:defRPr sz="1200">
                <a:latin typeface="Candara" pitchFamily="34" charset="0"/>
                <a:cs typeface="+mn-cs"/>
              </a:defRPr>
            </a:lvl1pPr>
          </a:lstStyle>
          <a:p>
            <a:pPr>
              <a:defRPr/>
            </a:pPr>
            <a:endParaRPr lang="en-US"/>
          </a:p>
        </p:txBody>
      </p:sp>
      <p:sp>
        <p:nvSpPr>
          <p:cNvPr id="40963" name="Rectangle 3"/>
          <p:cNvSpPr>
            <a:spLocks noGrp="1" noChangeArrowheads="1"/>
          </p:cNvSpPr>
          <p:nvPr>
            <p:ph type="dt" idx="1"/>
          </p:nvPr>
        </p:nvSpPr>
        <p:spPr bwMode="auto">
          <a:xfrm>
            <a:off x="3898102" y="0"/>
            <a:ext cx="2982119" cy="464820"/>
          </a:xfrm>
          <a:prstGeom prst="rect">
            <a:avLst/>
          </a:prstGeom>
          <a:noFill/>
          <a:ln>
            <a:noFill/>
          </a:ln>
          <a:effectLst/>
          <a:extLst/>
        </p:spPr>
        <p:txBody>
          <a:bodyPr vert="horz" wrap="square" lIns="92446" tIns="46223" rIns="92446" bIns="46223" numCol="1" anchor="t" anchorCtr="0" compatLnSpc="1">
            <a:prstTxWarp prst="textNoShape">
              <a:avLst/>
            </a:prstTxWarp>
          </a:bodyPr>
          <a:lstStyle>
            <a:lvl1pPr algn="r">
              <a:defRPr sz="1200">
                <a:latin typeface="Candara" pitchFamily="34" charset="0"/>
                <a:cs typeface="+mn-cs"/>
              </a:defRPr>
            </a:lvl1pPr>
          </a:lstStyle>
          <a:p>
            <a:pPr>
              <a:defRPr/>
            </a:pPr>
            <a:fld id="{FB32C25E-0CF3-4CB1-832B-70954D75C3C2}" type="datetimeFigureOut">
              <a:rPr lang="en-US"/>
              <a:pPr>
                <a:defRPr/>
              </a:pPr>
              <a:t>1/12/2018</a:t>
            </a:fld>
            <a:endParaRPr lang="en-US"/>
          </a:p>
        </p:txBody>
      </p:sp>
      <p:sp>
        <p:nvSpPr>
          <p:cNvPr id="26628" name="Rectangle 4"/>
          <p:cNvSpPr>
            <a:spLocks noGrp="1" noRot="1" noChangeAspect="1" noChangeArrowheads="1" noTextEdit="1"/>
          </p:cNvSpPr>
          <p:nvPr>
            <p:ph type="sldImg" idx="2"/>
          </p:nvPr>
        </p:nvSpPr>
        <p:spPr bwMode="auto">
          <a:xfrm>
            <a:off x="11176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5" name="Rectangle 5"/>
          <p:cNvSpPr>
            <a:spLocks noGrp="1" noChangeArrowheads="1"/>
          </p:cNvSpPr>
          <p:nvPr>
            <p:ph type="body" sz="quarter" idx="3"/>
          </p:nvPr>
        </p:nvSpPr>
        <p:spPr bwMode="auto">
          <a:xfrm>
            <a:off x="688182" y="4415790"/>
            <a:ext cx="5505450" cy="4183380"/>
          </a:xfrm>
          <a:prstGeom prst="rect">
            <a:avLst/>
          </a:prstGeom>
          <a:noFill/>
          <a:ln>
            <a:noFill/>
          </a:ln>
          <a:effectLst/>
          <a:extLst/>
        </p:spPr>
        <p:txBody>
          <a:bodyPr vert="horz" wrap="square" lIns="92446" tIns="46223" rIns="92446" bIns="4622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0966" name="Rectangle 6"/>
          <p:cNvSpPr>
            <a:spLocks noGrp="1" noChangeArrowheads="1"/>
          </p:cNvSpPr>
          <p:nvPr>
            <p:ph type="ftr" sz="quarter" idx="4"/>
          </p:nvPr>
        </p:nvSpPr>
        <p:spPr bwMode="auto">
          <a:xfrm>
            <a:off x="0" y="8829967"/>
            <a:ext cx="2982119" cy="464820"/>
          </a:xfrm>
          <a:prstGeom prst="rect">
            <a:avLst/>
          </a:prstGeom>
          <a:noFill/>
          <a:ln>
            <a:noFill/>
          </a:ln>
          <a:effectLst/>
          <a:extLst/>
        </p:spPr>
        <p:txBody>
          <a:bodyPr vert="horz" wrap="square" lIns="92446" tIns="46223" rIns="92446" bIns="46223" numCol="1" anchor="b" anchorCtr="0" compatLnSpc="1">
            <a:prstTxWarp prst="textNoShape">
              <a:avLst/>
            </a:prstTxWarp>
          </a:bodyPr>
          <a:lstStyle>
            <a:lvl1pPr>
              <a:defRPr sz="1200">
                <a:latin typeface="Candara" pitchFamily="34" charset="0"/>
                <a:cs typeface="+mn-cs"/>
              </a:defRPr>
            </a:lvl1pPr>
          </a:lstStyle>
          <a:p>
            <a:pPr>
              <a:defRPr/>
            </a:pPr>
            <a:endParaRPr lang="en-US"/>
          </a:p>
        </p:txBody>
      </p:sp>
      <p:sp>
        <p:nvSpPr>
          <p:cNvPr id="40967" name="Rectangle 7"/>
          <p:cNvSpPr>
            <a:spLocks noGrp="1" noChangeArrowheads="1"/>
          </p:cNvSpPr>
          <p:nvPr>
            <p:ph type="sldNum" sz="quarter" idx="5"/>
          </p:nvPr>
        </p:nvSpPr>
        <p:spPr bwMode="auto">
          <a:xfrm>
            <a:off x="3898102" y="8829967"/>
            <a:ext cx="2982119" cy="464820"/>
          </a:xfrm>
          <a:prstGeom prst="rect">
            <a:avLst/>
          </a:prstGeom>
          <a:noFill/>
          <a:ln>
            <a:noFill/>
          </a:ln>
          <a:effectLst/>
          <a:extLst/>
        </p:spPr>
        <p:txBody>
          <a:bodyPr vert="horz" wrap="square" lIns="92446" tIns="46223" rIns="92446" bIns="46223" numCol="1" anchor="b" anchorCtr="0" compatLnSpc="1">
            <a:prstTxWarp prst="textNoShape">
              <a:avLst/>
            </a:prstTxWarp>
          </a:bodyPr>
          <a:lstStyle>
            <a:lvl1pPr algn="r">
              <a:defRPr sz="1200">
                <a:latin typeface="Candara" pitchFamily="34" charset="0"/>
                <a:cs typeface="+mn-cs"/>
              </a:defRPr>
            </a:lvl1pPr>
          </a:lstStyle>
          <a:p>
            <a:pPr>
              <a:defRPr/>
            </a:pPr>
            <a:fld id="{39F58EB7-90D7-454B-B4F2-F6D3F16D6C0B}" type="slidenum">
              <a:rPr lang="en-US"/>
              <a:pPr>
                <a:defRPr/>
              </a:pPr>
              <a:t>‹#›</a:t>
            </a:fld>
            <a:endParaRPr lang="en-US"/>
          </a:p>
        </p:txBody>
      </p:sp>
    </p:spTree>
    <p:extLst>
      <p:ext uri="{BB962C8B-B14F-4D97-AF65-F5344CB8AC3E}">
        <p14:creationId xmlns:p14="http://schemas.microsoft.com/office/powerpoint/2010/main" val="3296208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15"/>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9"/>
          <p:cNvGrpSpPr>
            <a:grpSpLocks noChangeAspect="1"/>
          </p:cNvGrpSpPr>
          <p:nvPr/>
        </p:nvGrpSpPr>
        <p:grpSpPr bwMode="auto">
          <a:xfrm>
            <a:off x="211138" y="5354638"/>
            <a:ext cx="8723312" cy="1330325"/>
            <a:chOff x="-3905250" y="4294188"/>
            <a:chExt cx="13011150" cy="1892300"/>
          </a:xfrm>
        </p:grpSpPr>
        <p:sp>
          <p:nvSpPr>
            <p:cNvPr id="6" name="Freeform 14"/>
            <p:cNvSpPr>
              <a:spLocks/>
            </p:cNvSpPr>
            <p:nvPr/>
          </p:nvSpPr>
          <p:spPr bwMode="hidden">
            <a:xfrm>
              <a:off x="4810681" y="4499676"/>
              <a:ext cx="4295219" cy="1016152"/>
            </a:xfrm>
            <a:custGeom>
              <a:avLst/>
              <a:gdLst>
                <a:gd name="T0" fmla="*/ 2147483647 w 2706"/>
                <a:gd name="T1" fmla="*/ 0 h 640"/>
                <a:gd name="T2" fmla="*/ 2147483647 w 2706"/>
                <a:gd name="T3" fmla="*/ 0 h 640"/>
                <a:gd name="T4" fmla="*/ 2147483647 w 2706"/>
                <a:gd name="T5" fmla="*/ 45375950 h 640"/>
                <a:gd name="T6" fmla="*/ 2147483647 w 2706"/>
                <a:gd name="T7" fmla="*/ 95794554 h 640"/>
                <a:gd name="T8" fmla="*/ 2147483647 w 2706"/>
                <a:gd name="T9" fmla="*/ 151254225 h 640"/>
                <a:gd name="T10" fmla="*/ 2147483647 w 2706"/>
                <a:gd name="T11" fmla="*/ 206713896 h 640"/>
                <a:gd name="T12" fmla="*/ 2147483647 w 2706"/>
                <a:gd name="T13" fmla="*/ 272258876 h 640"/>
                <a:gd name="T14" fmla="*/ 2147483647 w 2706"/>
                <a:gd name="T15" fmla="*/ 337802267 h 640"/>
                <a:gd name="T16" fmla="*/ 2147483647 w 2706"/>
                <a:gd name="T17" fmla="*/ 413429380 h 640"/>
                <a:gd name="T18" fmla="*/ 2147483647 w 2706"/>
                <a:gd name="T19" fmla="*/ 489056492 h 640"/>
                <a:gd name="T20" fmla="*/ 2147483647 w 2706"/>
                <a:gd name="T21" fmla="*/ 489056492 h 640"/>
                <a:gd name="T22" fmla="*/ 2147483647 w 2706"/>
                <a:gd name="T23" fmla="*/ 635269651 h 640"/>
                <a:gd name="T24" fmla="*/ 2147483647 w 2706"/>
                <a:gd name="T25" fmla="*/ 766356435 h 640"/>
                <a:gd name="T26" fmla="*/ 2147483647 w 2706"/>
                <a:gd name="T27" fmla="*/ 887361085 h 640"/>
                <a:gd name="T28" fmla="*/ 1995446684 w 2706"/>
                <a:gd name="T29" fmla="*/ 1003323081 h 640"/>
                <a:gd name="T30" fmla="*/ 1471390284 w 2706"/>
                <a:gd name="T31" fmla="*/ 1104158702 h 640"/>
                <a:gd name="T32" fmla="*/ 962451277 w 2706"/>
                <a:gd name="T33" fmla="*/ 1194912190 h 640"/>
                <a:gd name="T34" fmla="*/ 473666148 w 2706"/>
                <a:gd name="T35" fmla="*/ 1280623023 h 640"/>
                <a:gd name="T36" fmla="*/ 0 w 2706"/>
                <a:gd name="T37" fmla="*/ 1356250136 h 640"/>
                <a:gd name="T38" fmla="*/ 0 w 2706"/>
                <a:gd name="T39" fmla="*/ 1356250136 h 640"/>
                <a:gd name="T40" fmla="*/ 327535052 w 2706"/>
                <a:gd name="T41" fmla="*/ 1401626086 h 640"/>
                <a:gd name="T42" fmla="*/ 639954298 w 2706"/>
                <a:gd name="T43" fmla="*/ 1441960969 h 640"/>
                <a:gd name="T44" fmla="*/ 942294224 w 2706"/>
                <a:gd name="T45" fmla="*/ 1477253198 h 640"/>
                <a:gd name="T46" fmla="*/ 1239596076 w 2706"/>
                <a:gd name="T47" fmla="*/ 1507504361 h 640"/>
                <a:gd name="T48" fmla="*/ 1526818609 w 2706"/>
                <a:gd name="T49" fmla="*/ 1537755524 h 640"/>
                <a:gd name="T50" fmla="*/ 1803964996 w 2706"/>
                <a:gd name="T51" fmla="*/ 1557922965 h 640"/>
                <a:gd name="T52" fmla="*/ 2071032063 w 2706"/>
                <a:gd name="T53" fmla="*/ 1578090407 h 640"/>
                <a:gd name="T54" fmla="*/ 2147483647 w 2706"/>
                <a:gd name="T55" fmla="*/ 1593215194 h 640"/>
                <a:gd name="T56" fmla="*/ 2147483647 w 2706"/>
                <a:gd name="T57" fmla="*/ 1603298915 h 640"/>
                <a:gd name="T58" fmla="*/ 2147483647 w 2706"/>
                <a:gd name="T59" fmla="*/ 1608341570 h 640"/>
                <a:gd name="T60" fmla="*/ 2147483647 w 2706"/>
                <a:gd name="T61" fmla="*/ 1613382636 h 640"/>
                <a:gd name="T62" fmla="*/ 2147483647 w 2706"/>
                <a:gd name="T63" fmla="*/ 1613382636 h 640"/>
                <a:gd name="T64" fmla="*/ 2147483647 w 2706"/>
                <a:gd name="T65" fmla="*/ 1608341570 h 640"/>
                <a:gd name="T66" fmla="*/ 2147483647 w 2706"/>
                <a:gd name="T67" fmla="*/ 1603298915 h 640"/>
                <a:gd name="T68" fmla="*/ 2147483647 w 2706"/>
                <a:gd name="T69" fmla="*/ 1593215194 h 640"/>
                <a:gd name="T70" fmla="*/ 2147483647 w 2706"/>
                <a:gd name="T71" fmla="*/ 1578090407 h 640"/>
                <a:gd name="T72" fmla="*/ 2147483647 w 2706"/>
                <a:gd name="T73" fmla="*/ 1562964032 h 640"/>
                <a:gd name="T74" fmla="*/ 2147483647 w 2706"/>
                <a:gd name="T75" fmla="*/ 1542796590 h 640"/>
                <a:gd name="T76" fmla="*/ 2147483647 w 2706"/>
                <a:gd name="T77" fmla="*/ 1517588082 h 640"/>
                <a:gd name="T78" fmla="*/ 2147483647 w 2706"/>
                <a:gd name="T79" fmla="*/ 1492379573 h 640"/>
                <a:gd name="T80" fmla="*/ 2147483647 w 2706"/>
                <a:gd name="T81" fmla="*/ 1462128411 h 640"/>
                <a:gd name="T82" fmla="*/ 2147483647 w 2706"/>
                <a:gd name="T83" fmla="*/ 1431877248 h 640"/>
                <a:gd name="T84" fmla="*/ 2147483647 w 2706"/>
                <a:gd name="T85" fmla="*/ 1396585019 h 640"/>
                <a:gd name="T86" fmla="*/ 2147483647 w 2706"/>
                <a:gd name="T87" fmla="*/ 1361291202 h 640"/>
                <a:gd name="T88" fmla="*/ 2147483647 w 2706"/>
                <a:gd name="T89" fmla="*/ 1320956319 h 640"/>
                <a:gd name="T90" fmla="*/ 2147483647 w 2706"/>
                <a:gd name="T91" fmla="*/ 1280623023 h 640"/>
                <a:gd name="T92" fmla="*/ 2147483647 w 2706"/>
                <a:gd name="T93" fmla="*/ 1235245485 h 640"/>
                <a:gd name="T94" fmla="*/ 2147483647 w 2706"/>
                <a:gd name="T95" fmla="*/ 1189869535 h 640"/>
                <a:gd name="T96" fmla="*/ 2147483647 w 2706"/>
                <a:gd name="T97" fmla="*/ 1089033914 h 640"/>
                <a:gd name="T98" fmla="*/ 2147483647 w 2706"/>
                <a:gd name="T99" fmla="*/ 983155639 h 640"/>
                <a:gd name="T100" fmla="*/ 2147483647 w 2706"/>
                <a:gd name="T101" fmla="*/ 983155639 h 640"/>
                <a:gd name="T102" fmla="*/ 2147483647 w 2706"/>
                <a:gd name="T103" fmla="*/ 978112985 h 640"/>
                <a:gd name="T104" fmla="*/ 2147483647 w 2706"/>
                <a:gd name="T105" fmla="*/ 978112985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18"/>
            <p:cNvSpPr>
              <a:spLocks/>
            </p:cNvSpPr>
            <p:nvPr/>
          </p:nvSpPr>
          <p:spPr bwMode="hidden">
            <a:xfrm>
              <a:off x="-308538" y="4319027"/>
              <a:ext cx="8280254" cy="1208092"/>
            </a:xfrm>
            <a:custGeom>
              <a:avLst/>
              <a:gdLst>
                <a:gd name="T0" fmla="*/ 2147483647 w 5216"/>
                <a:gd name="T1" fmla="*/ 1794685668 h 762"/>
                <a:gd name="T2" fmla="*/ 2147483647 w 5216"/>
                <a:gd name="T3" fmla="*/ 1724305590 h 762"/>
                <a:gd name="T4" fmla="*/ 2147483647 w 5216"/>
                <a:gd name="T5" fmla="*/ 1533274853 h 762"/>
                <a:gd name="T6" fmla="*/ 2147483647 w 5216"/>
                <a:gd name="T7" fmla="*/ 1276891413 h 762"/>
                <a:gd name="T8" fmla="*/ 2147483647 w 5216"/>
                <a:gd name="T9" fmla="*/ 940073143 h 762"/>
                <a:gd name="T10" fmla="*/ 2147483647 w 5216"/>
                <a:gd name="T11" fmla="*/ 744015032 h 762"/>
                <a:gd name="T12" fmla="*/ 2147483647 w 5216"/>
                <a:gd name="T13" fmla="*/ 593201710 h 762"/>
                <a:gd name="T14" fmla="*/ 2147483647 w 5216"/>
                <a:gd name="T15" fmla="*/ 462496302 h 762"/>
                <a:gd name="T16" fmla="*/ 2147483647 w 5216"/>
                <a:gd name="T17" fmla="*/ 351898809 h 762"/>
                <a:gd name="T18" fmla="*/ 2147483647 w 5216"/>
                <a:gd name="T19" fmla="*/ 256383440 h 762"/>
                <a:gd name="T20" fmla="*/ 2147483647 w 5216"/>
                <a:gd name="T21" fmla="*/ 180975987 h 762"/>
                <a:gd name="T22" fmla="*/ 2147483647 w 5216"/>
                <a:gd name="T23" fmla="*/ 70380079 h 762"/>
                <a:gd name="T24" fmla="*/ 2147483647 w 5216"/>
                <a:gd name="T25" fmla="*/ 10054750 h 762"/>
                <a:gd name="T26" fmla="*/ 1622923434 w 5216"/>
                <a:gd name="T27" fmla="*/ 0 h 762"/>
                <a:gd name="T28" fmla="*/ 902184155 w 5216"/>
                <a:gd name="T29" fmla="*/ 25135289 h 762"/>
                <a:gd name="T30" fmla="*/ 277207537 w 5216"/>
                <a:gd name="T31" fmla="*/ 80434829 h 762"/>
                <a:gd name="T32" fmla="*/ 0 w 5216"/>
                <a:gd name="T33" fmla="*/ 120650658 h 762"/>
                <a:gd name="T34" fmla="*/ 791300823 w 5216"/>
                <a:gd name="T35" fmla="*/ 216166026 h 762"/>
                <a:gd name="T36" fmla="*/ 1643084329 w 5216"/>
                <a:gd name="T37" fmla="*/ 351898809 h 762"/>
                <a:gd name="T38" fmla="*/ 2147483647 w 5216"/>
                <a:gd name="T39" fmla="*/ 527849006 h 762"/>
                <a:gd name="T40" fmla="*/ 2147483647 w 5216"/>
                <a:gd name="T41" fmla="*/ 744015032 h 762"/>
                <a:gd name="T42" fmla="*/ 2147483647 w 5216"/>
                <a:gd name="T43" fmla="*/ 950127893 h 762"/>
                <a:gd name="T44" fmla="*/ 2147483647 w 5216"/>
                <a:gd name="T45" fmla="*/ 1296999327 h 762"/>
                <a:gd name="T46" fmla="*/ 2147483647 w 5216"/>
                <a:gd name="T47" fmla="*/ 1437759485 h 762"/>
                <a:gd name="T48" fmla="*/ 2147483647 w 5216"/>
                <a:gd name="T49" fmla="*/ 1558410142 h 762"/>
                <a:gd name="T50" fmla="*/ 2147483647 w 5216"/>
                <a:gd name="T51" fmla="*/ 1663980261 h 762"/>
                <a:gd name="T52" fmla="*/ 2147483647 w 5216"/>
                <a:gd name="T53" fmla="*/ 1744413504 h 762"/>
                <a:gd name="T54" fmla="*/ 2147483647 w 5216"/>
                <a:gd name="T55" fmla="*/ 1814793583 h 762"/>
                <a:gd name="T56" fmla="*/ 2147483647 w 5216"/>
                <a:gd name="T57" fmla="*/ 1860038372 h 762"/>
                <a:gd name="T58" fmla="*/ 2147483647 w 5216"/>
                <a:gd name="T59" fmla="*/ 1895228412 h 762"/>
                <a:gd name="T60" fmla="*/ 2147483647 w 5216"/>
                <a:gd name="T61" fmla="*/ 1915336326 h 762"/>
                <a:gd name="T62" fmla="*/ 2147483647 w 5216"/>
                <a:gd name="T63" fmla="*/ 1915336326 h 762"/>
                <a:gd name="T64" fmla="*/ 2147483647 w 5216"/>
                <a:gd name="T65" fmla="*/ 1905281576 h 762"/>
                <a:gd name="T66" fmla="*/ 2147483647 w 5216"/>
                <a:gd name="T67" fmla="*/ 1880146287 h 762"/>
                <a:gd name="T68" fmla="*/ 2147483647 w 5216"/>
                <a:gd name="T69" fmla="*/ 1839928872 h 762"/>
                <a:gd name="T70" fmla="*/ 2147483647 w 5216"/>
                <a:gd name="T71" fmla="*/ 1794685668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22"/>
            <p:cNvSpPr>
              <a:spLocks/>
            </p:cNvSpPr>
            <p:nvPr/>
          </p:nvSpPr>
          <p:spPr bwMode="hidden">
            <a:xfrm>
              <a:off x="4014" y="4334834"/>
              <a:ext cx="8164231" cy="1101960"/>
            </a:xfrm>
            <a:custGeom>
              <a:avLst/>
              <a:gdLst>
                <a:gd name="T0" fmla="*/ 0 w 5144"/>
                <a:gd name="T1" fmla="*/ 176486674 h 694"/>
                <a:gd name="T2" fmla="*/ 0 w 5144"/>
                <a:gd name="T3" fmla="*/ 176486674 h 694"/>
                <a:gd name="T4" fmla="*/ 45341320 w 5144"/>
                <a:gd name="T5" fmla="*/ 166400724 h 694"/>
                <a:gd name="T6" fmla="*/ 181368455 w 5144"/>
                <a:gd name="T7" fmla="*/ 141189022 h 694"/>
                <a:gd name="T8" fmla="*/ 413115802 w 5144"/>
                <a:gd name="T9" fmla="*/ 105891370 h 694"/>
                <a:gd name="T10" fmla="*/ 564257240 w 5144"/>
                <a:gd name="T11" fmla="*/ 85722643 h 694"/>
                <a:gd name="T12" fmla="*/ 740586536 w 5144"/>
                <a:gd name="T13" fmla="*/ 65552329 h 694"/>
                <a:gd name="T14" fmla="*/ 937069294 w 5144"/>
                <a:gd name="T15" fmla="*/ 50424991 h 694"/>
                <a:gd name="T16" fmla="*/ 1163779069 w 5144"/>
                <a:gd name="T17" fmla="*/ 35297652 h 694"/>
                <a:gd name="T18" fmla="*/ 1410642306 w 5144"/>
                <a:gd name="T19" fmla="*/ 20170314 h 694"/>
                <a:gd name="T20" fmla="*/ 1687732560 w 5144"/>
                <a:gd name="T21" fmla="*/ 10084363 h 694"/>
                <a:gd name="T22" fmla="*/ 1990012261 w 5144"/>
                <a:gd name="T23" fmla="*/ 5042975 h 694"/>
                <a:gd name="T24" fmla="*/ 2147483647 w 5144"/>
                <a:gd name="T25" fmla="*/ 0 h 694"/>
                <a:gd name="T26" fmla="*/ 2147483647 w 5144"/>
                <a:gd name="T27" fmla="*/ 5042975 h 694"/>
                <a:gd name="T28" fmla="*/ 2147483647 w 5144"/>
                <a:gd name="T29" fmla="*/ 15127339 h 694"/>
                <a:gd name="T30" fmla="*/ 2147483647 w 5144"/>
                <a:gd name="T31" fmla="*/ 35297652 h 694"/>
                <a:gd name="T32" fmla="*/ 2147483647 w 5144"/>
                <a:gd name="T33" fmla="*/ 60509354 h 694"/>
                <a:gd name="T34" fmla="*/ 2147483647 w 5144"/>
                <a:gd name="T35" fmla="*/ 100849982 h 694"/>
                <a:gd name="T36" fmla="*/ 2147483647 w 5144"/>
                <a:gd name="T37" fmla="*/ 146231997 h 694"/>
                <a:gd name="T38" fmla="*/ 2147483647 w 5144"/>
                <a:gd name="T39" fmla="*/ 201698376 h 694"/>
                <a:gd name="T40" fmla="*/ 2147483647 w 5144"/>
                <a:gd name="T41" fmla="*/ 267250705 h 694"/>
                <a:gd name="T42" fmla="*/ 2147483647 w 5144"/>
                <a:gd name="T43" fmla="*/ 347930373 h 694"/>
                <a:gd name="T44" fmla="*/ 2147483647 w 5144"/>
                <a:gd name="T45" fmla="*/ 438694404 h 694"/>
                <a:gd name="T46" fmla="*/ 2147483647 w 5144"/>
                <a:gd name="T47" fmla="*/ 544585774 h 694"/>
                <a:gd name="T48" fmla="*/ 2147483647 w 5144"/>
                <a:gd name="T49" fmla="*/ 670647457 h 694"/>
                <a:gd name="T50" fmla="*/ 2147483647 w 5144"/>
                <a:gd name="T51" fmla="*/ 806793504 h 694"/>
                <a:gd name="T52" fmla="*/ 2147483647 w 5144"/>
                <a:gd name="T53" fmla="*/ 958068477 h 694"/>
                <a:gd name="T54" fmla="*/ 2147483647 w 5144"/>
                <a:gd name="T55" fmla="*/ 1129512176 h 694"/>
                <a:gd name="T56" fmla="*/ 2147483647 w 5144"/>
                <a:gd name="T57" fmla="*/ 1316083213 h 694"/>
                <a:gd name="T58" fmla="*/ 2147483647 w 5144"/>
                <a:gd name="T59" fmla="*/ 1522824565 h 694"/>
                <a:gd name="T60" fmla="*/ 2147483647 w 5144"/>
                <a:gd name="T61" fmla="*/ 1749734642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 name="Freeform 26"/>
            <p:cNvSpPr>
              <a:spLocks/>
            </p:cNvSpPr>
            <p:nvPr/>
          </p:nvSpPr>
          <p:spPr bwMode="hidden">
            <a:xfrm>
              <a:off x="4157164" y="4316769"/>
              <a:ext cx="4939265" cy="925827"/>
            </a:xfrm>
            <a:custGeom>
              <a:avLst/>
              <a:gdLst>
                <a:gd name="T0" fmla="*/ 0 w 3112"/>
                <a:gd name="T1" fmla="*/ 1467732250 h 584"/>
                <a:gd name="T2" fmla="*/ 0 w 3112"/>
                <a:gd name="T3" fmla="*/ 1467732250 h 584"/>
                <a:gd name="T4" fmla="*/ 226718930 w 3112"/>
                <a:gd name="T5" fmla="*/ 1407413987 h 584"/>
                <a:gd name="T6" fmla="*/ 846417337 w 3112"/>
                <a:gd name="T7" fmla="*/ 1251592864 h 584"/>
                <a:gd name="T8" fmla="*/ 1274665262 w 3112"/>
                <a:gd name="T9" fmla="*/ 1146037488 h 584"/>
                <a:gd name="T10" fmla="*/ 1768409238 w 3112"/>
                <a:gd name="T11" fmla="*/ 1030428012 h 584"/>
                <a:gd name="T12" fmla="*/ 2147483647 w 3112"/>
                <a:gd name="T13" fmla="*/ 904766021 h 584"/>
                <a:gd name="T14" fmla="*/ 2147483647 w 3112"/>
                <a:gd name="T15" fmla="*/ 769051514 h 584"/>
                <a:gd name="T16" fmla="*/ 2147483647 w 3112"/>
                <a:gd name="T17" fmla="*/ 638362472 h 584"/>
                <a:gd name="T18" fmla="*/ 2147483647 w 3112"/>
                <a:gd name="T19" fmla="*/ 507675016 h 584"/>
                <a:gd name="T20" fmla="*/ 2147483647 w 3112"/>
                <a:gd name="T21" fmla="*/ 387038490 h 584"/>
                <a:gd name="T22" fmla="*/ 2147483647 w 3112"/>
                <a:gd name="T23" fmla="*/ 271430599 h 584"/>
                <a:gd name="T24" fmla="*/ 2147483647 w 3112"/>
                <a:gd name="T25" fmla="*/ 221164851 h 584"/>
                <a:gd name="T26" fmla="*/ 2147483647 w 3112"/>
                <a:gd name="T27" fmla="*/ 170900689 h 584"/>
                <a:gd name="T28" fmla="*/ 2147483647 w 3112"/>
                <a:gd name="T29" fmla="*/ 130689042 h 584"/>
                <a:gd name="T30" fmla="*/ 2147483647 w 3112"/>
                <a:gd name="T31" fmla="*/ 90477395 h 584"/>
                <a:gd name="T32" fmla="*/ 2147483647 w 3112"/>
                <a:gd name="T33" fmla="*/ 60318263 h 584"/>
                <a:gd name="T34" fmla="*/ 2147483647 w 3112"/>
                <a:gd name="T35" fmla="*/ 35184597 h 584"/>
                <a:gd name="T36" fmla="*/ 2147483647 w 3112"/>
                <a:gd name="T37" fmla="*/ 15079566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10" name="Freeform 10"/>
            <p:cNvSpPr>
              <a:spLocks/>
            </p:cNvSpPr>
            <p:nvPr/>
          </p:nvSpPr>
          <p:spPr bwMode="hidden">
            <a:xfrm>
              <a:off x="-3905250" y="4294188"/>
              <a:ext cx="13011150" cy="1892300"/>
            </a:xfrm>
            <a:custGeom>
              <a:avLst/>
              <a:gdLst>
                <a:gd name="T0" fmla="*/ 2147483647 w 8196"/>
                <a:gd name="T1" fmla="*/ 1290320000 h 1192"/>
                <a:gd name="T2" fmla="*/ 2147483647 w 8196"/>
                <a:gd name="T3" fmla="*/ 1436489063 h 1192"/>
                <a:gd name="T4" fmla="*/ 2147483647 w 8196"/>
                <a:gd name="T5" fmla="*/ 1562496875 h 1192"/>
                <a:gd name="T6" fmla="*/ 2147483647 w 8196"/>
                <a:gd name="T7" fmla="*/ 1678424063 h 1192"/>
                <a:gd name="T8" fmla="*/ 2147483647 w 8196"/>
                <a:gd name="T9" fmla="*/ 1769149688 h 1192"/>
                <a:gd name="T10" fmla="*/ 2147483647 w 8196"/>
                <a:gd name="T11" fmla="*/ 1839714063 h 1192"/>
                <a:gd name="T12" fmla="*/ 2147483647 w 8196"/>
                <a:gd name="T13" fmla="*/ 1890117188 h 1192"/>
                <a:gd name="T14" fmla="*/ 2147483647 w 8196"/>
                <a:gd name="T15" fmla="*/ 1920359063 h 1192"/>
                <a:gd name="T16" fmla="*/ 2147483647 w 8196"/>
                <a:gd name="T17" fmla="*/ 1915318750 h 1192"/>
                <a:gd name="T18" fmla="*/ 2147483647 w 8196"/>
                <a:gd name="T19" fmla="*/ 1890117188 h 1192"/>
                <a:gd name="T20" fmla="*/ 2147483647 w 8196"/>
                <a:gd name="T21" fmla="*/ 1829633438 h 1192"/>
                <a:gd name="T22" fmla="*/ 2147483647 w 8196"/>
                <a:gd name="T23" fmla="*/ 1738907813 h 1192"/>
                <a:gd name="T24" fmla="*/ 2147483647 w 8196"/>
                <a:gd name="T25" fmla="*/ 1617940313 h 1192"/>
                <a:gd name="T26" fmla="*/ 2147483647 w 8196"/>
                <a:gd name="T27" fmla="*/ 1456650313 h 1192"/>
                <a:gd name="T28" fmla="*/ 2147483647 w 8196"/>
                <a:gd name="T29" fmla="*/ 1260078125 h 1192"/>
                <a:gd name="T30" fmla="*/ 2147483647 w 8196"/>
                <a:gd name="T31" fmla="*/ 1023183438 h 1192"/>
                <a:gd name="T32" fmla="*/ 2147483647 w 8196"/>
                <a:gd name="T33" fmla="*/ 745966250 h 1192"/>
                <a:gd name="T34" fmla="*/ 2147483647 w 8196"/>
                <a:gd name="T35" fmla="*/ 604837500 h 1192"/>
                <a:gd name="T36" fmla="*/ 2147483647 w 8196"/>
                <a:gd name="T37" fmla="*/ 372983125 h 1192"/>
                <a:gd name="T38" fmla="*/ 2147483647 w 8196"/>
                <a:gd name="T39" fmla="*/ 206652813 h 1192"/>
                <a:gd name="T40" fmla="*/ 2147483647 w 8196"/>
                <a:gd name="T41" fmla="*/ 90725625 h 1192"/>
                <a:gd name="T42" fmla="*/ 2147483647 w 8196"/>
                <a:gd name="T43" fmla="*/ 25201563 h 1192"/>
                <a:gd name="T44" fmla="*/ 2147483647 w 8196"/>
                <a:gd name="T45" fmla="*/ 0 h 1192"/>
                <a:gd name="T46" fmla="*/ 2147483647 w 8196"/>
                <a:gd name="T47" fmla="*/ 10080625 h 1192"/>
                <a:gd name="T48" fmla="*/ 2147483647 w 8196"/>
                <a:gd name="T49" fmla="*/ 50403125 h 1192"/>
                <a:gd name="T50" fmla="*/ 1804431875 w 8196"/>
                <a:gd name="T51" fmla="*/ 110886875 h 1192"/>
                <a:gd name="T52" fmla="*/ 1335682813 w 8196"/>
                <a:gd name="T53" fmla="*/ 186491563 h 1192"/>
                <a:gd name="T54" fmla="*/ 942538438 w 8196"/>
                <a:gd name="T55" fmla="*/ 272176875 h 1192"/>
                <a:gd name="T56" fmla="*/ 624998750 w 8196"/>
                <a:gd name="T57" fmla="*/ 362902500 h 1192"/>
                <a:gd name="T58" fmla="*/ 372983125 w 8196"/>
                <a:gd name="T59" fmla="*/ 443547500 h 1192"/>
                <a:gd name="T60" fmla="*/ 120967500 w 8196"/>
                <a:gd name="T61" fmla="*/ 544353750 h 1192"/>
                <a:gd name="T62" fmla="*/ 0 w 8196"/>
                <a:gd name="T63" fmla="*/ 604837500 h 1192"/>
                <a:gd name="T64" fmla="*/ 2147483647 w 8196"/>
                <a:gd name="T65" fmla="*/ 2147483647 h 1192"/>
                <a:gd name="T66" fmla="*/ 2147483647 w 8196"/>
                <a:gd name="T67" fmla="*/ 2147483647 h 1192"/>
                <a:gd name="T68" fmla="*/ 2147483647 w 8196"/>
                <a:gd name="T69" fmla="*/ 1285279688 h 1192"/>
                <a:gd name="T70" fmla="*/ 2147483647 w 8196"/>
                <a:gd name="T71" fmla="*/ 12903200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1" name="Date Placeholder 3"/>
          <p:cNvSpPr>
            <a:spLocks noGrp="1"/>
          </p:cNvSpPr>
          <p:nvPr>
            <p:ph type="dt" sz="half" idx="10"/>
          </p:nvPr>
        </p:nvSpPr>
        <p:spPr/>
        <p:txBody>
          <a:bodyPr/>
          <a:lstStyle>
            <a:lvl1pPr>
              <a:defRPr/>
            </a:lvl1pPr>
          </a:lstStyle>
          <a:p>
            <a:pPr>
              <a:defRPr/>
            </a:pPr>
            <a:fld id="{809E7F41-B360-4C86-A039-708B617AAB34}" type="datetime1">
              <a:rPr lang="en-US" smtClean="0"/>
              <a:pPr>
                <a:defRPr/>
              </a:pPr>
              <a:t>1/12/2018</a:t>
            </a:fld>
            <a:endParaRPr lang="en-US"/>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p:txBody>
          <a:bodyPr/>
          <a:lstStyle>
            <a:lvl1pPr>
              <a:defRPr/>
            </a:lvl1pPr>
          </a:lstStyle>
          <a:p>
            <a:pPr>
              <a:defRPr/>
            </a:pPr>
            <a:fld id="{93219797-7A7A-4D76-AE0B-9A9FD8C1D544}" type="slidenum">
              <a:rPr lang="en-US"/>
              <a:pPr>
                <a:defRPr/>
              </a:pPr>
              <a:t>‹#›</a:t>
            </a:fld>
            <a:endParaRPr lang="en-US"/>
          </a:p>
        </p:txBody>
      </p:sp>
    </p:spTree>
    <p:extLst>
      <p:ext uri="{BB962C8B-B14F-4D97-AF65-F5344CB8AC3E}">
        <p14:creationId xmlns:p14="http://schemas.microsoft.com/office/powerpoint/2010/main" val="1106444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A14E7BA-F960-460C-B058-72736C91960D}" type="datetime1">
              <a:rPr lang="en-US" smtClean="0"/>
              <a:pPr>
                <a:defRPr/>
              </a:pPr>
              <a:t>1/12/2018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372978C-EE6C-48DD-A4AE-646CC544FF9A}" type="slidenum">
              <a:rPr lang="en-US"/>
              <a:pPr>
                <a:defRPr/>
              </a:pPr>
              <a:t>‹#›</a:t>
            </a:fld>
            <a:endParaRPr lang="en-US"/>
          </a:p>
        </p:txBody>
      </p:sp>
    </p:spTree>
    <p:extLst>
      <p:ext uri="{BB962C8B-B14F-4D97-AF65-F5344CB8AC3E}">
        <p14:creationId xmlns:p14="http://schemas.microsoft.com/office/powerpoint/2010/main" val="3024815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ounded Rectangle 20"/>
          <p:cNvSpPr/>
          <p:nvPr/>
        </p:nvSpPr>
        <p:spPr bwMode="hidden">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14"/>
          <p:cNvGrpSpPr>
            <a:grpSpLocks noChangeAspect="1"/>
          </p:cNvGrpSpPr>
          <p:nvPr/>
        </p:nvGrpSpPr>
        <p:grpSpPr bwMode="auto">
          <a:xfrm>
            <a:off x="211138" y="714375"/>
            <a:ext cx="8723312" cy="1331913"/>
            <a:chOff x="-3905250" y="4294188"/>
            <a:chExt cx="13011150" cy="1892300"/>
          </a:xfrm>
        </p:grpSpPr>
        <p:sp>
          <p:nvSpPr>
            <p:cNvPr id="6" name="Freeform 14"/>
            <p:cNvSpPr>
              <a:spLocks/>
            </p:cNvSpPr>
            <p:nvPr/>
          </p:nvSpPr>
          <p:spPr bwMode="hidden">
            <a:xfrm>
              <a:off x="4810681" y="4501687"/>
              <a:ext cx="4295219" cy="1014940"/>
            </a:xfrm>
            <a:custGeom>
              <a:avLst/>
              <a:gdLst>
                <a:gd name="T0" fmla="*/ 2147483647 w 2706"/>
                <a:gd name="T1" fmla="*/ 0 h 640"/>
                <a:gd name="T2" fmla="*/ 2147483647 w 2706"/>
                <a:gd name="T3" fmla="*/ 0 h 640"/>
                <a:gd name="T4" fmla="*/ 2147483647 w 2706"/>
                <a:gd name="T5" fmla="*/ 45267910 h 640"/>
                <a:gd name="T6" fmla="*/ 2147483647 w 2706"/>
                <a:gd name="T7" fmla="*/ 95566116 h 640"/>
                <a:gd name="T8" fmla="*/ 2147483647 w 2706"/>
                <a:gd name="T9" fmla="*/ 150894619 h 640"/>
                <a:gd name="T10" fmla="*/ 2147483647 w 2706"/>
                <a:gd name="T11" fmla="*/ 206221535 h 640"/>
                <a:gd name="T12" fmla="*/ 2147483647 w 2706"/>
                <a:gd name="T13" fmla="*/ 271609045 h 640"/>
                <a:gd name="T14" fmla="*/ 2147483647 w 2706"/>
                <a:gd name="T15" fmla="*/ 336996554 h 640"/>
                <a:gd name="T16" fmla="*/ 2147483647 w 2706"/>
                <a:gd name="T17" fmla="*/ 412443071 h 640"/>
                <a:gd name="T18" fmla="*/ 2147483647 w 2706"/>
                <a:gd name="T19" fmla="*/ 487891173 h 640"/>
                <a:gd name="T20" fmla="*/ 2147483647 w 2706"/>
                <a:gd name="T21" fmla="*/ 487891173 h 640"/>
                <a:gd name="T22" fmla="*/ 2147483647 w 2706"/>
                <a:gd name="T23" fmla="*/ 633755495 h 640"/>
                <a:gd name="T24" fmla="*/ 2147483647 w 2706"/>
                <a:gd name="T25" fmla="*/ 764530514 h 640"/>
                <a:gd name="T26" fmla="*/ 2147483647 w 2706"/>
                <a:gd name="T27" fmla="*/ 885244941 h 640"/>
                <a:gd name="T28" fmla="*/ 1995446684 w 2706"/>
                <a:gd name="T29" fmla="*/ 1000930656 h 640"/>
                <a:gd name="T30" fmla="*/ 1471390284 w 2706"/>
                <a:gd name="T31" fmla="*/ 1101527069 h 640"/>
                <a:gd name="T32" fmla="*/ 962451277 w 2706"/>
                <a:gd name="T33" fmla="*/ 1192062888 h 640"/>
                <a:gd name="T34" fmla="*/ 473666148 w 2706"/>
                <a:gd name="T35" fmla="*/ 1277569998 h 640"/>
                <a:gd name="T36" fmla="*/ 0 w 2706"/>
                <a:gd name="T37" fmla="*/ 1353016514 h 640"/>
                <a:gd name="T38" fmla="*/ 0 w 2706"/>
                <a:gd name="T39" fmla="*/ 1353016514 h 640"/>
                <a:gd name="T40" fmla="*/ 327535052 w 2706"/>
                <a:gd name="T41" fmla="*/ 1398284424 h 640"/>
                <a:gd name="T42" fmla="*/ 639954298 w 2706"/>
                <a:gd name="T43" fmla="*/ 1438523623 h 640"/>
                <a:gd name="T44" fmla="*/ 942294224 w 2706"/>
                <a:gd name="T45" fmla="*/ 1473730940 h 640"/>
                <a:gd name="T46" fmla="*/ 1239596076 w 2706"/>
                <a:gd name="T47" fmla="*/ 1503911133 h 640"/>
                <a:gd name="T48" fmla="*/ 1526818609 w 2706"/>
                <a:gd name="T49" fmla="*/ 1534089739 h 640"/>
                <a:gd name="T50" fmla="*/ 1803964996 w 2706"/>
                <a:gd name="T51" fmla="*/ 1554207753 h 640"/>
                <a:gd name="T52" fmla="*/ 2071032063 w 2706"/>
                <a:gd name="T53" fmla="*/ 1574327353 h 640"/>
                <a:gd name="T54" fmla="*/ 2147483647 w 2706"/>
                <a:gd name="T55" fmla="*/ 1589416656 h 640"/>
                <a:gd name="T56" fmla="*/ 2147483647 w 2706"/>
                <a:gd name="T57" fmla="*/ 1599477249 h 640"/>
                <a:gd name="T58" fmla="*/ 2147483647 w 2706"/>
                <a:gd name="T59" fmla="*/ 1604505959 h 640"/>
                <a:gd name="T60" fmla="*/ 2147483647 w 2706"/>
                <a:gd name="T61" fmla="*/ 1609536256 h 640"/>
                <a:gd name="T62" fmla="*/ 2147483647 w 2706"/>
                <a:gd name="T63" fmla="*/ 1609536256 h 640"/>
                <a:gd name="T64" fmla="*/ 2147483647 w 2706"/>
                <a:gd name="T65" fmla="*/ 1604505959 h 640"/>
                <a:gd name="T66" fmla="*/ 2147483647 w 2706"/>
                <a:gd name="T67" fmla="*/ 1599477249 h 640"/>
                <a:gd name="T68" fmla="*/ 2147483647 w 2706"/>
                <a:gd name="T69" fmla="*/ 1589416656 h 640"/>
                <a:gd name="T70" fmla="*/ 2147483647 w 2706"/>
                <a:gd name="T71" fmla="*/ 1574327353 h 640"/>
                <a:gd name="T72" fmla="*/ 2147483647 w 2706"/>
                <a:gd name="T73" fmla="*/ 1559238049 h 640"/>
                <a:gd name="T74" fmla="*/ 2147483647 w 2706"/>
                <a:gd name="T75" fmla="*/ 1539118450 h 640"/>
                <a:gd name="T76" fmla="*/ 2147483647 w 2706"/>
                <a:gd name="T77" fmla="*/ 1513970140 h 640"/>
                <a:gd name="T78" fmla="*/ 2147483647 w 2706"/>
                <a:gd name="T79" fmla="*/ 1488821829 h 640"/>
                <a:gd name="T80" fmla="*/ 2147483647 w 2706"/>
                <a:gd name="T81" fmla="*/ 1458641637 h 640"/>
                <a:gd name="T82" fmla="*/ 2147483647 w 2706"/>
                <a:gd name="T83" fmla="*/ 1428463030 h 640"/>
                <a:gd name="T84" fmla="*/ 2147483647 w 2706"/>
                <a:gd name="T85" fmla="*/ 1393254127 h 640"/>
                <a:gd name="T86" fmla="*/ 2147483647 w 2706"/>
                <a:gd name="T87" fmla="*/ 1358046810 h 640"/>
                <a:gd name="T88" fmla="*/ 2147483647 w 2706"/>
                <a:gd name="T89" fmla="*/ 1317807611 h 640"/>
                <a:gd name="T90" fmla="*/ 2147483647 w 2706"/>
                <a:gd name="T91" fmla="*/ 1277569998 h 640"/>
                <a:gd name="T92" fmla="*/ 2147483647 w 2706"/>
                <a:gd name="T93" fmla="*/ 1232300502 h 640"/>
                <a:gd name="T94" fmla="*/ 2147483647 w 2706"/>
                <a:gd name="T95" fmla="*/ 1187032592 h 640"/>
                <a:gd name="T96" fmla="*/ 2147483647 w 2706"/>
                <a:gd name="T97" fmla="*/ 1086437765 h 640"/>
                <a:gd name="T98" fmla="*/ 2147483647 w 2706"/>
                <a:gd name="T99" fmla="*/ 980811057 h 640"/>
                <a:gd name="T100" fmla="*/ 2147483647 w 2706"/>
                <a:gd name="T101" fmla="*/ 980811057 h 640"/>
                <a:gd name="T102" fmla="*/ 2147483647 w 2706"/>
                <a:gd name="T103" fmla="*/ 975780760 h 640"/>
                <a:gd name="T104" fmla="*/ 2147483647 w 2706"/>
                <a:gd name="T105" fmla="*/ 975780760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18"/>
            <p:cNvSpPr>
              <a:spLocks/>
            </p:cNvSpPr>
            <p:nvPr/>
          </p:nvSpPr>
          <p:spPr bwMode="hidden">
            <a:xfrm>
              <a:off x="-308538" y="4318998"/>
              <a:ext cx="8280254" cy="1208906"/>
            </a:xfrm>
            <a:custGeom>
              <a:avLst/>
              <a:gdLst>
                <a:gd name="T0" fmla="*/ 2147483647 w 5216"/>
                <a:gd name="T1" fmla="*/ 1797103815 h 762"/>
                <a:gd name="T2" fmla="*/ 2147483647 w 5216"/>
                <a:gd name="T3" fmla="*/ 1726630307 h 762"/>
                <a:gd name="T4" fmla="*/ 2147483647 w 5216"/>
                <a:gd name="T5" fmla="*/ 1535340763 h 762"/>
                <a:gd name="T6" fmla="*/ 2147483647 w 5216"/>
                <a:gd name="T7" fmla="*/ 1278611647 h 762"/>
                <a:gd name="T8" fmla="*/ 2147483647 w 5216"/>
                <a:gd name="T9" fmla="*/ 941341151 h 762"/>
                <a:gd name="T10" fmla="*/ 2147483647 w 5216"/>
                <a:gd name="T11" fmla="*/ 745017673 h 762"/>
                <a:gd name="T12" fmla="*/ 2147483647 w 5216"/>
                <a:gd name="T13" fmla="*/ 594001199 h 762"/>
                <a:gd name="T14" fmla="*/ 2147483647 w 5216"/>
                <a:gd name="T15" fmla="*/ 463118879 h 762"/>
                <a:gd name="T16" fmla="*/ 2147483647 w 5216"/>
                <a:gd name="T17" fmla="*/ 352373888 h 762"/>
                <a:gd name="T18" fmla="*/ 2147483647 w 5216"/>
                <a:gd name="T19" fmla="*/ 256729116 h 762"/>
                <a:gd name="T20" fmla="*/ 2147483647 w 5216"/>
                <a:gd name="T21" fmla="*/ 181220086 h 762"/>
                <a:gd name="T22" fmla="*/ 2147483647 w 5216"/>
                <a:gd name="T23" fmla="*/ 70475095 h 762"/>
                <a:gd name="T24" fmla="*/ 2147483647 w 5216"/>
                <a:gd name="T25" fmla="*/ 10067871 h 762"/>
                <a:gd name="T26" fmla="*/ 1622923434 w 5216"/>
                <a:gd name="T27" fmla="*/ 0 h 762"/>
                <a:gd name="T28" fmla="*/ 902184155 w 5216"/>
                <a:gd name="T29" fmla="*/ 25169677 h 762"/>
                <a:gd name="T30" fmla="*/ 277207537 w 5216"/>
                <a:gd name="T31" fmla="*/ 80542966 h 762"/>
                <a:gd name="T32" fmla="*/ 0 w 5216"/>
                <a:gd name="T33" fmla="*/ 120814448 h 762"/>
                <a:gd name="T34" fmla="*/ 791300823 w 5216"/>
                <a:gd name="T35" fmla="*/ 216457634 h 762"/>
                <a:gd name="T36" fmla="*/ 1643084329 w 5216"/>
                <a:gd name="T37" fmla="*/ 352373888 h 762"/>
                <a:gd name="T38" fmla="*/ 2147483647 w 5216"/>
                <a:gd name="T39" fmla="*/ 528560039 h 762"/>
                <a:gd name="T40" fmla="*/ 2147483647 w 5216"/>
                <a:gd name="T41" fmla="*/ 745017673 h 762"/>
                <a:gd name="T42" fmla="*/ 2147483647 w 5216"/>
                <a:gd name="T43" fmla="*/ 951409022 h 762"/>
                <a:gd name="T44" fmla="*/ 2147483647 w 5216"/>
                <a:gd name="T45" fmla="*/ 1298747388 h 762"/>
                <a:gd name="T46" fmla="*/ 2147483647 w 5216"/>
                <a:gd name="T47" fmla="*/ 1439697578 h 762"/>
                <a:gd name="T48" fmla="*/ 2147483647 w 5216"/>
                <a:gd name="T49" fmla="*/ 1560510440 h 762"/>
                <a:gd name="T50" fmla="*/ 2147483647 w 5216"/>
                <a:gd name="T51" fmla="*/ 1666223082 h 762"/>
                <a:gd name="T52" fmla="*/ 2147483647 w 5216"/>
                <a:gd name="T53" fmla="*/ 1746766048 h 762"/>
                <a:gd name="T54" fmla="*/ 2147483647 w 5216"/>
                <a:gd name="T55" fmla="*/ 1817239557 h 762"/>
                <a:gd name="T56" fmla="*/ 2147483647 w 5216"/>
                <a:gd name="T57" fmla="*/ 1862544975 h 762"/>
                <a:gd name="T58" fmla="*/ 2147483647 w 5216"/>
                <a:gd name="T59" fmla="*/ 1897782522 h 762"/>
                <a:gd name="T60" fmla="*/ 2147483647 w 5216"/>
                <a:gd name="T61" fmla="*/ 1917918264 h 762"/>
                <a:gd name="T62" fmla="*/ 2147483647 w 5216"/>
                <a:gd name="T63" fmla="*/ 1917918264 h 762"/>
                <a:gd name="T64" fmla="*/ 2147483647 w 5216"/>
                <a:gd name="T65" fmla="*/ 1907850393 h 762"/>
                <a:gd name="T66" fmla="*/ 2147483647 w 5216"/>
                <a:gd name="T67" fmla="*/ 1882680716 h 762"/>
                <a:gd name="T68" fmla="*/ 2147483647 w 5216"/>
                <a:gd name="T69" fmla="*/ 1842409233 h 762"/>
                <a:gd name="T70" fmla="*/ 2147483647 w 5216"/>
                <a:gd name="T71" fmla="*/ 1797103815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22"/>
            <p:cNvSpPr>
              <a:spLocks/>
            </p:cNvSpPr>
            <p:nvPr/>
          </p:nvSpPr>
          <p:spPr bwMode="hidden">
            <a:xfrm>
              <a:off x="4014" y="4334786"/>
              <a:ext cx="8164231" cy="1102902"/>
            </a:xfrm>
            <a:custGeom>
              <a:avLst/>
              <a:gdLst>
                <a:gd name="T0" fmla="*/ 0 w 5144"/>
                <a:gd name="T1" fmla="*/ 176788516 h 694"/>
                <a:gd name="T2" fmla="*/ 0 w 5144"/>
                <a:gd name="T3" fmla="*/ 176788516 h 694"/>
                <a:gd name="T4" fmla="*/ 45341320 w 5144"/>
                <a:gd name="T5" fmla="*/ 166685997 h 694"/>
                <a:gd name="T6" fmla="*/ 181368455 w 5144"/>
                <a:gd name="T7" fmla="*/ 141430495 h 694"/>
                <a:gd name="T8" fmla="*/ 413115802 w 5144"/>
                <a:gd name="T9" fmla="*/ 106072474 h 694"/>
                <a:gd name="T10" fmla="*/ 564257240 w 5144"/>
                <a:gd name="T11" fmla="*/ 85869026 h 694"/>
                <a:gd name="T12" fmla="*/ 740586536 w 5144"/>
                <a:gd name="T13" fmla="*/ 65663988 h 694"/>
                <a:gd name="T14" fmla="*/ 937069294 w 5144"/>
                <a:gd name="T15" fmla="*/ 50511005 h 694"/>
                <a:gd name="T16" fmla="*/ 1163779069 w 5144"/>
                <a:gd name="T17" fmla="*/ 35358021 h 694"/>
                <a:gd name="T18" fmla="*/ 1410642306 w 5144"/>
                <a:gd name="T19" fmla="*/ 20205038 h 694"/>
                <a:gd name="T20" fmla="*/ 1687732560 w 5144"/>
                <a:gd name="T21" fmla="*/ 10102519 h 694"/>
                <a:gd name="T22" fmla="*/ 1990012261 w 5144"/>
                <a:gd name="T23" fmla="*/ 5050465 h 694"/>
                <a:gd name="T24" fmla="*/ 2147483647 w 5144"/>
                <a:gd name="T25" fmla="*/ 0 h 694"/>
                <a:gd name="T26" fmla="*/ 2147483647 w 5144"/>
                <a:gd name="T27" fmla="*/ 5050465 h 694"/>
                <a:gd name="T28" fmla="*/ 2147483647 w 5144"/>
                <a:gd name="T29" fmla="*/ 15152984 h 694"/>
                <a:gd name="T30" fmla="*/ 2147483647 w 5144"/>
                <a:gd name="T31" fmla="*/ 35358021 h 694"/>
                <a:gd name="T32" fmla="*/ 2147483647 w 5144"/>
                <a:gd name="T33" fmla="*/ 60613523 h 694"/>
                <a:gd name="T34" fmla="*/ 2147483647 w 5144"/>
                <a:gd name="T35" fmla="*/ 101022009 h 694"/>
                <a:gd name="T36" fmla="*/ 2147483647 w 5144"/>
                <a:gd name="T37" fmla="*/ 146480960 h 694"/>
                <a:gd name="T38" fmla="*/ 2147483647 w 5144"/>
                <a:gd name="T39" fmla="*/ 202044018 h 694"/>
                <a:gd name="T40" fmla="*/ 2147483647 w 5144"/>
                <a:gd name="T41" fmla="*/ 267708006 h 694"/>
                <a:gd name="T42" fmla="*/ 2147483647 w 5144"/>
                <a:gd name="T43" fmla="*/ 348524978 h 694"/>
                <a:gd name="T44" fmla="*/ 2147483647 w 5144"/>
                <a:gd name="T45" fmla="*/ 439444468 h 694"/>
                <a:gd name="T46" fmla="*/ 2147483647 w 5144"/>
                <a:gd name="T47" fmla="*/ 545516942 h 694"/>
                <a:gd name="T48" fmla="*/ 2147483647 w 5144"/>
                <a:gd name="T49" fmla="*/ 671794454 h 694"/>
                <a:gd name="T50" fmla="*/ 2147483647 w 5144"/>
                <a:gd name="T51" fmla="*/ 808174484 h 694"/>
                <a:gd name="T52" fmla="*/ 2147483647 w 5144"/>
                <a:gd name="T53" fmla="*/ 959705908 h 694"/>
                <a:gd name="T54" fmla="*/ 2147483647 w 5144"/>
                <a:gd name="T55" fmla="*/ 1131443960 h 694"/>
                <a:gd name="T56" fmla="*/ 2147483647 w 5144"/>
                <a:gd name="T57" fmla="*/ 1318333405 h 694"/>
                <a:gd name="T58" fmla="*/ 2147483647 w 5144"/>
                <a:gd name="T59" fmla="*/ 1525427888 h 694"/>
                <a:gd name="T60" fmla="*/ 2147483647 w 5144"/>
                <a:gd name="T61" fmla="*/ 1752727409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 name="Freeform 26"/>
            <p:cNvSpPr>
              <a:spLocks/>
            </p:cNvSpPr>
            <p:nvPr/>
          </p:nvSpPr>
          <p:spPr bwMode="hidden">
            <a:xfrm>
              <a:off x="4157164" y="4316742"/>
              <a:ext cx="4939265" cy="926979"/>
            </a:xfrm>
            <a:custGeom>
              <a:avLst/>
              <a:gdLst>
                <a:gd name="T0" fmla="*/ 0 w 3112"/>
                <a:gd name="T1" fmla="*/ 1471387100 h 584"/>
                <a:gd name="T2" fmla="*/ 0 w 3112"/>
                <a:gd name="T3" fmla="*/ 1471387100 h 584"/>
                <a:gd name="T4" fmla="*/ 226718930 w 3112"/>
                <a:gd name="T5" fmla="*/ 1410919181 h 584"/>
                <a:gd name="T6" fmla="*/ 846417337 w 3112"/>
                <a:gd name="T7" fmla="*/ 1254710521 h 584"/>
                <a:gd name="T8" fmla="*/ 1274665262 w 3112"/>
                <a:gd name="T9" fmla="*/ 1148892058 h 584"/>
                <a:gd name="T10" fmla="*/ 1768409238 w 3112"/>
                <a:gd name="T11" fmla="*/ 1032994287 h 584"/>
                <a:gd name="T12" fmla="*/ 2147483647 w 3112"/>
                <a:gd name="T13" fmla="*/ 907018793 h 584"/>
                <a:gd name="T14" fmla="*/ 2147483647 w 3112"/>
                <a:gd name="T15" fmla="*/ 770967164 h 584"/>
                <a:gd name="T16" fmla="*/ 2147483647 w 3112"/>
                <a:gd name="T17" fmla="*/ 639952016 h 584"/>
                <a:gd name="T18" fmla="*/ 2147483647 w 3112"/>
                <a:gd name="T19" fmla="*/ 508938455 h 584"/>
                <a:gd name="T20" fmla="*/ 2147483647 w 3112"/>
                <a:gd name="T21" fmla="*/ 388002616 h 584"/>
                <a:gd name="T22" fmla="*/ 2147483647 w 3112"/>
                <a:gd name="T23" fmla="*/ 272106432 h 584"/>
                <a:gd name="T24" fmla="*/ 2147483647 w 3112"/>
                <a:gd name="T25" fmla="*/ 221716234 h 584"/>
                <a:gd name="T26" fmla="*/ 2147483647 w 3112"/>
                <a:gd name="T27" fmla="*/ 171326037 h 584"/>
                <a:gd name="T28" fmla="*/ 2147483647 w 3112"/>
                <a:gd name="T29" fmla="*/ 131013561 h 584"/>
                <a:gd name="T30" fmla="*/ 2147483647 w 3112"/>
                <a:gd name="T31" fmla="*/ 90702673 h 584"/>
                <a:gd name="T32" fmla="*/ 2147483647 w 3112"/>
                <a:gd name="T33" fmla="*/ 60467920 h 584"/>
                <a:gd name="T34" fmla="*/ 2147483647 w 3112"/>
                <a:gd name="T35" fmla="*/ 35272821 h 584"/>
                <a:gd name="T36" fmla="*/ 2147483647 w 3112"/>
                <a:gd name="T37" fmla="*/ 1511737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10" name="Freeform 19"/>
            <p:cNvSpPr>
              <a:spLocks/>
            </p:cNvSpPr>
            <p:nvPr/>
          </p:nvSpPr>
          <p:spPr bwMode="hidden">
            <a:xfrm>
              <a:off x="-3905250" y="4294188"/>
              <a:ext cx="13011150" cy="1892300"/>
            </a:xfrm>
            <a:custGeom>
              <a:avLst/>
              <a:gdLst>
                <a:gd name="T0" fmla="*/ 2147483647 w 8196"/>
                <a:gd name="T1" fmla="*/ 1290320000 h 1192"/>
                <a:gd name="T2" fmla="*/ 2147483647 w 8196"/>
                <a:gd name="T3" fmla="*/ 1436489063 h 1192"/>
                <a:gd name="T4" fmla="*/ 2147483647 w 8196"/>
                <a:gd name="T5" fmla="*/ 1562496875 h 1192"/>
                <a:gd name="T6" fmla="*/ 2147483647 w 8196"/>
                <a:gd name="T7" fmla="*/ 1678424063 h 1192"/>
                <a:gd name="T8" fmla="*/ 2147483647 w 8196"/>
                <a:gd name="T9" fmla="*/ 1769149688 h 1192"/>
                <a:gd name="T10" fmla="*/ 2147483647 w 8196"/>
                <a:gd name="T11" fmla="*/ 1839714063 h 1192"/>
                <a:gd name="T12" fmla="*/ 2147483647 w 8196"/>
                <a:gd name="T13" fmla="*/ 1890117188 h 1192"/>
                <a:gd name="T14" fmla="*/ 2147483647 w 8196"/>
                <a:gd name="T15" fmla="*/ 1920359063 h 1192"/>
                <a:gd name="T16" fmla="*/ 2147483647 w 8196"/>
                <a:gd name="T17" fmla="*/ 1915318750 h 1192"/>
                <a:gd name="T18" fmla="*/ 2147483647 w 8196"/>
                <a:gd name="T19" fmla="*/ 1890117188 h 1192"/>
                <a:gd name="T20" fmla="*/ 2147483647 w 8196"/>
                <a:gd name="T21" fmla="*/ 1829633438 h 1192"/>
                <a:gd name="T22" fmla="*/ 2147483647 w 8196"/>
                <a:gd name="T23" fmla="*/ 1738907813 h 1192"/>
                <a:gd name="T24" fmla="*/ 2147483647 w 8196"/>
                <a:gd name="T25" fmla="*/ 1617940313 h 1192"/>
                <a:gd name="T26" fmla="*/ 2147483647 w 8196"/>
                <a:gd name="T27" fmla="*/ 1456650313 h 1192"/>
                <a:gd name="T28" fmla="*/ 2147483647 w 8196"/>
                <a:gd name="T29" fmla="*/ 1260078125 h 1192"/>
                <a:gd name="T30" fmla="*/ 2147483647 w 8196"/>
                <a:gd name="T31" fmla="*/ 1023183438 h 1192"/>
                <a:gd name="T32" fmla="*/ 2147483647 w 8196"/>
                <a:gd name="T33" fmla="*/ 745966250 h 1192"/>
                <a:gd name="T34" fmla="*/ 2147483647 w 8196"/>
                <a:gd name="T35" fmla="*/ 604837500 h 1192"/>
                <a:gd name="T36" fmla="*/ 2147483647 w 8196"/>
                <a:gd name="T37" fmla="*/ 372983125 h 1192"/>
                <a:gd name="T38" fmla="*/ 2147483647 w 8196"/>
                <a:gd name="T39" fmla="*/ 206652813 h 1192"/>
                <a:gd name="T40" fmla="*/ 2147483647 w 8196"/>
                <a:gd name="T41" fmla="*/ 90725625 h 1192"/>
                <a:gd name="T42" fmla="*/ 2147483647 w 8196"/>
                <a:gd name="T43" fmla="*/ 25201563 h 1192"/>
                <a:gd name="T44" fmla="*/ 2147483647 w 8196"/>
                <a:gd name="T45" fmla="*/ 0 h 1192"/>
                <a:gd name="T46" fmla="*/ 2147483647 w 8196"/>
                <a:gd name="T47" fmla="*/ 10080625 h 1192"/>
                <a:gd name="T48" fmla="*/ 2147483647 w 8196"/>
                <a:gd name="T49" fmla="*/ 50403125 h 1192"/>
                <a:gd name="T50" fmla="*/ 1804431875 w 8196"/>
                <a:gd name="T51" fmla="*/ 110886875 h 1192"/>
                <a:gd name="T52" fmla="*/ 1335682813 w 8196"/>
                <a:gd name="T53" fmla="*/ 186491563 h 1192"/>
                <a:gd name="T54" fmla="*/ 942538438 w 8196"/>
                <a:gd name="T55" fmla="*/ 272176875 h 1192"/>
                <a:gd name="T56" fmla="*/ 624998750 w 8196"/>
                <a:gd name="T57" fmla="*/ 362902500 h 1192"/>
                <a:gd name="T58" fmla="*/ 372983125 w 8196"/>
                <a:gd name="T59" fmla="*/ 443547500 h 1192"/>
                <a:gd name="T60" fmla="*/ 120967500 w 8196"/>
                <a:gd name="T61" fmla="*/ 544353750 h 1192"/>
                <a:gd name="T62" fmla="*/ 0 w 8196"/>
                <a:gd name="T63" fmla="*/ 604837500 h 1192"/>
                <a:gd name="T64" fmla="*/ 2147483647 w 8196"/>
                <a:gd name="T65" fmla="*/ 2147483647 h 1192"/>
                <a:gd name="T66" fmla="*/ 2147483647 w 8196"/>
                <a:gd name="T67" fmla="*/ 2147483647 h 1192"/>
                <a:gd name="T68" fmla="*/ 2147483647 w 8196"/>
                <a:gd name="T69" fmla="*/ 1285279688 h 1192"/>
                <a:gd name="T70" fmla="*/ 2147483647 w 8196"/>
                <a:gd name="T71" fmla="*/ 12903200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Date Placeholder 3"/>
          <p:cNvSpPr>
            <a:spLocks noGrp="1"/>
          </p:cNvSpPr>
          <p:nvPr>
            <p:ph type="dt" sz="half" idx="10"/>
          </p:nvPr>
        </p:nvSpPr>
        <p:spPr/>
        <p:txBody>
          <a:bodyPr/>
          <a:lstStyle>
            <a:lvl1pPr>
              <a:defRPr/>
            </a:lvl1pPr>
          </a:lstStyle>
          <a:p>
            <a:pPr>
              <a:defRPr/>
            </a:pPr>
            <a:fld id="{D9576219-229F-41C3-A255-86FD9608113C}" type="datetime1">
              <a:rPr lang="en-US" smtClean="0"/>
              <a:pPr>
                <a:defRPr/>
              </a:pPr>
              <a:t>1/12/2018</a:t>
            </a:fld>
            <a:endParaRPr lang="en-US"/>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p:txBody>
          <a:bodyPr/>
          <a:lstStyle>
            <a:lvl1pPr>
              <a:defRPr/>
            </a:lvl1pPr>
          </a:lstStyle>
          <a:p>
            <a:pPr>
              <a:defRPr/>
            </a:pPr>
            <a:fld id="{C543487C-4E51-424B-8FA9-75DB66D1E7A4}" type="slidenum">
              <a:rPr lang="en-US"/>
              <a:pPr>
                <a:defRPr/>
              </a:pPr>
              <a:t>‹#›</a:t>
            </a:fld>
            <a:endParaRPr lang="en-US"/>
          </a:p>
        </p:txBody>
      </p:sp>
    </p:spTree>
    <p:extLst>
      <p:ext uri="{BB962C8B-B14F-4D97-AF65-F5344CB8AC3E}">
        <p14:creationId xmlns:p14="http://schemas.microsoft.com/office/powerpoint/2010/main" val="4021764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
        <p:nvSpPr>
          <p:cNvPr id="4" name="Date Placeholder 3"/>
          <p:cNvSpPr>
            <a:spLocks noGrp="1"/>
          </p:cNvSpPr>
          <p:nvPr>
            <p:ph type="dt" sz="half" idx="10"/>
          </p:nvPr>
        </p:nvSpPr>
        <p:spPr/>
        <p:txBody>
          <a:bodyPr/>
          <a:lstStyle>
            <a:lvl1pPr>
              <a:defRPr/>
            </a:lvl1pPr>
          </a:lstStyle>
          <a:p>
            <a:pPr>
              <a:defRPr/>
            </a:pPr>
            <a:fld id="{F6DBB4E5-6A1C-45DB-9A9E-5FF49A2B64C1}" type="datetime1">
              <a:rPr lang="en-US" smtClean="0"/>
              <a:pPr>
                <a:defRPr/>
              </a:pPr>
              <a:t>1/12/2018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AA600E3-087A-4A8B-9D7A-EF1EF62BC264}" type="slidenum">
              <a:rPr lang="en-US"/>
              <a:pPr>
                <a:defRPr/>
              </a:pPr>
              <a:t>‹#›</a:t>
            </a:fld>
            <a:endParaRPr lang="en-US"/>
          </a:p>
        </p:txBody>
      </p:sp>
    </p:spTree>
    <p:extLst>
      <p:ext uri="{BB962C8B-B14F-4D97-AF65-F5344CB8AC3E}">
        <p14:creationId xmlns:p14="http://schemas.microsoft.com/office/powerpoint/2010/main" val="33903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13"/>
          <p:cNvSpPr/>
          <p:nvPr/>
        </p:nvSpPr>
        <p:spPr>
          <a:xfrm>
            <a:off x="228600" y="228600"/>
            <a:ext cx="8696325" cy="473710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Freeform 14"/>
          <p:cNvSpPr>
            <a:spLocks/>
          </p:cNvSpPr>
          <p:nvPr/>
        </p:nvSpPr>
        <p:spPr bwMode="hidden">
          <a:xfrm>
            <a:off x="6046788" y="4203700"/>
            <a:ext cx="2876550" cy="714375"/>
          </a:xfrm>
          <a:custGeom>
            <a:avLst/>
            <a:gdLst>
              <a:gd name="T0" fmla="*/ 2147483647 w 2706"/>
              <a:gd name="T1" fmla="*/ 0 h 640"/>
              <a:gd name="T2" fmla="*/ 2147483647 w 2706"/>
              <a:gd name="T3" fmla="*/ 0 h 640"/>
              <a:gd name="T4" fmla="*/ 2147483647 w 2706"/>
              <a:gd name="T5" fmla="*/ 22426910 h 640"/>
              <a:gd name="T6" fmla="*/ 2147483647 w 2706"/>
              <a:gd name="T7" fmla="*/ 47345203 h 640"/>
              <a:gd name="T8" fmla="*/ 2147483647 w 2706"/>
              <a:gd name="T9" fmla="*/ 74755995 h 640"/>
              <a:gd name="T10" fmla="*/ 2147483647 w 2706"/>
              <a:gd name="T11" fmla="*/ 102165671 h 640"/>
              <a:gd name="T12" fmla="*/ 2147483647 w 2706"/>
              <a:gd name="T13" fmla="*/ 134560345 h 640"/>
              <a:gd name="T14" fmla="*/ 2147483647 w 2706"/>
              <a:gd name="T15" fmla="*/ 166953902 h 640"/>
              <a:gd name="T16" fmla="*/ 2088287069 w 2706"/>
              <a:gd name="T17" fmla="*/ 204332458 h 640"/>
              <a:gd name="T18" fmla="*/ 1936864244 w 2706"/>
              <a:gd name="T19" fmla="*/ 241709897 h 640"/>
              <a:gd name="T20" fmla="*/ 1936864244 w 2706"/>
              <a:gd name="T21" fmla="*/ 241709897 h 640"/>
              <a:gd name="T22" fmla="*/ 1663397460 w 2706"/>
              <a:gd name="T23" fmla="*/ 313973394 h 640"/>
              <a:gd name="T24" fmla="*/ 1396711723 w 2706"/>
              <a:gd name="T25" fmla="*/ 378761625 h 640"/>
              <a:gd name="T26" fmla="*/ 1141325958 w 2706"/>
              <a:gd name="T27" fmla="*/ 438565975 h 640"/>
              <a:gd name="T28" fmla="*/ 894980172 w 2706"/>
              <a:gd name="T29" fmla="*/ 495878941 h 640"/>
              <a:gd name="T30" fmla="*/ 659935422 w 2706"/>
              <a:gd name="T31" fmla="*/ 545715527 h 640"/>
              <a:gd name="T32" fmla="*/ 431669593 w 2706"/>
              <a:gd name="T33" fmla="*/ 590569348 h 640"/>
              <a:gd name="T34" fmla="*/ 212444804 w 2706"/>
              <a:gd name="T35" fmla="*/ 632930669 h 640"/>
              <a:gd name="T36" fmla="*/ 0 w 2706"/>
              <a:gd name="T37" fmla="*/ 670308108 h 640"/>
              <a:gd name="T38" fmla="*/ 0 w 2706"/>
              <a:gd name="T39" fmla="*/ 670308108 h 640"/>
              <a:gd name="T40" fmla="*/ 146902836 w 2706"/>
              <a:gd name="T41" fmla="*/ 692735019 h 640"/>
              <a:gd name="T42" fmla="*/ 287026751 w 2706"/>
              <a:gd name="T43" fmla="*/ 712670546 h 640"/>
              <a:gd name="T44" fmla="*/ 422629614 w 2706"/>
              <a:gd name="T45" fmla="*/ 730113574 h 640"/>
              <a:gd name="T46" fmla="*/ 555972483 w 2706"/>
              <a:gd name="T47" fmla="*/ 745064104 h 640"/>
              <a:gd name="T48" fmla="*/ 684795362 w 2706"/>
              <a:gd name="T49" fmla="*/ 760015749 h 640"/>
              <a:gd name="T50" fmla="*/ 809098253 w 2706"/>
              <a:gd name="T51" fmla="*/ 769982396 h 640"/>
              <a:gd name="T52" fmla="*/ 928881154 w 2706"/>
              <a:gd name="T53" fmla="*/ 779950160 h 640"/>
              <a:gd name="T54" fmla="*/ 1046404060 w 2706"/>
              <a:gd name="T55" fmla="*/ 787425425 h 640"/>
              <a:gd name="T56" fmla="*/ 1161665909 w 2706"/>
              <a:gd name="T57" fmla="*/ 792409307 h 640"/>
              <a:gd name="T58" fmla="*/ 1272408832 w 2706"/>
              <a:gd name="T59" fmla="*/ 794901806 h 640"/>
              <a:gd name="T60" fmla="*/ 1378630703 w 2706"/>
              <a:gd name="T61" fmla="*/ 797393188 h 640"/>
              <a:gd name="T62" fmla="*/ 1482593642 w 2706"/>
              <a:gd name="T63" fmla="*/ 797393188 h 640"/>
              <a:gd name="T64" fmla="*/ 1584295524 w 2706"/>
              <a:gd name="T65" fmla="*/ 794901806 h 640"/>
              <a:gd name="T66" fmla="*/ 1683738474 w 2706"/>
              <a:gd name="T67" fmla="*/ 792409307 h 640"/>
              <a:gd name="T68" fmla="*/ 1778660372 w 2706"/>
              <a:gd name="T69" fmla="*/ 787425425 h 640"/>
              <a:gd name="T70" fmla="*/ 1871322275 w 2706"/>
              <a:gd name="T71" fmla="*/ 779950160 h 640"/>
              <a:gd name="T72" fmla="*/ 1959464189 w 2706"/>
              <a:gd name="T73" fmla="*/ 772474896 h 640"/>
              <a:gd name="T74" fmla="*/ 2047606104 w 2706"/>
              <a:gd name="T75" fmla="*/ 762507132 h 640"/>
              <a:gd name="T76" fmla="*/ 2131228029 w 2706"/>
              <a:gd name="T77" fmla="*/ 750047985 h 640"/>
              <a:gd name="T78" fmla="*/ 2147483647 w 2706"/>
              <a:gd name="T79" fmla="*/ 737588839 h 640"/>
              <a:gd name="T80" fmla="*/ 2147483647 w 2706"/>
              <a:gd name="T81" fmla="*/ 722637193 h 640"/>
              <a:gd name="T82" fmla="*/ 2147483647 w 2706"/>
              <a:gd name="T83" fmla="*/ 707686664 h 640"/>
              <a:gd name="T84" fmla="*/ 2147483647 w 2706"/>
              <a:gd name="T85" fmla="*/ 690243636 h 640"/>
              <a:gd name="T86" fmla="*/ 2147483647 w 2706"/>
              <a:gd name="T87" fmla="*/ 672800607 h 640"/>
              <a:gd name="T88" fmla="*/ 2147483647 w 2706"/>
              <a:gd name="T89" fmla="*/ 652866196 h 640"/>
              <a:gd name="T90" fmla="*/ 2147483647 w 2706"/>
              <a:gd name="T91" fmla="*/ 632930669 h 640"/>
              <a:gd name="T92" fmla="*/ 2147483647 w 2706"/>
              <a:gd name="T93" fmla="*/ 610503759 h 640"/>
              <a:gd name="T94" fmla="*/ 2147483647 w 2706"/>
              <a:gd name="T95" fmla="*/ 588077965 h 640"/>
              <a:gd name="T96" fmla="*/ 2147483647 w 2706"/>
              <a:gd name="T97" fmla="*/ 538240263 h 640"/>
              <a:gd name="T98" fmla="*/ 2147483647 w 2706"/>
              <a:gd name="T99" fmla="*/ 485911178 h 640"/>
              <a:gd name="T100" fmla="*/ 2147483647 w 2706"/>
              <a:gd name="T101" fmla="*/ 485911178 h 640"/>
              <a:gd name="T102" fmla="*/ 2147483647 w 2706"/>
              <a:gd name="T103" fmla="*/ 483419795 h 640"/>
              <a:gd name="T104" fmla="*/ 2147483647 w 2706"/>
              <a:gd name="T105" fmla="*/ 483419795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Freeform 18"/>
          <p:cNvSpPr>
            <a:spLocks/>
          </p:cNvSpPr>
          <p:nvPr/>
        </p:nvSpPr>
        <p:spPr bwMode="hidden">
          <a:xfrm>
            <a:off x="2619375" y="4075113"/>
            <a:ext cx="5545138" cy="850900"/>
          </a:xfrm>
          <a:custGeom>
            <a:avLst/>
            <a:gdLst>
              <a:gd name="T0" fmla="*/ 2147483647 w 5216"/>
              <a:gd name="T1" fmla="*/ 890318333 h 762"/>
              <a:gd name="T2" fmla="*/ 2147483647 w 5216"/>
              <a:gd name="T3" fmla="*/ 855403517 h 762"/>
              <a:gd name="T4" fmla="*/ 2147483647 w 5216"/>
              <a:gd name="T5" fmla="*/ 760636483 h 762"/>
              <a:gd name="T6" fmla="*/ 2147483647 w 5216"/>
              <a:gd name="T7" fmla="*/ 633448150 h 762"/>
              <a:gd name="T8" fmla="*/ 2147483647 w 5216"/>
              <a:gd name="T9" fmla="*/ 466356850 h 762"/>
              <a:gd name="T10" fmla="*/ 2147483647 w 5216"/>
              <a:gd name="T11" fmla="*/ 369095183 h 762"/>
              <a:gd name="T12" fmla="*/ 2147483647 w 5216"/>
              <a:gd name="T13" fmla="*/ 294278517 h 762"/>
              <a:gd name="T14" fmla="*/ 2147483647 w 5216"/>
              <a:gd name="T15" fmla="*/ 229438150 h 762"/>
              <a:gd name="T16" fmla="*/ 2147483647 w 5216"/>
              <a:gd name="T17" fmla="*/ 174571850 h 762"/>
              <a:gd name="T18" fmla="*/ 2147483647 w 5216"/>
              <a:gd name="T19" fmla="*/ 127188333 h 762"/>
              <a:gd name="T20" fmla="*/ 1966522170 w 5216"/>
              <a:gd name="T21" fmla="*/ 89780000 h 762"/>
              <a:gd name="T22" fmla="*/ 1507667316 w 5216"/>
              <a:gd name="T23" fmla="*/ 34914817 h 762"/>
              <a:gd name="T24" fmla="*/ 1096279949 w 5216"/>
              <a:gd name="T25" fmla="*/ 4988150 h 762"/>
              <a:gd name="T26" fmla="*/ 727838697 w 5216"/>
              <a:gd name="T27" fmla="*/ 0 h 762"/>
              <a:gd name="T28" fmla="*/ 404605842 w 5216"/>
              <a:gd name="T29" fmla="*/ 12469817 h 762"/>
              <a:gd name="T30" fmla="*/ 124320165 w 5216"/>
              <a:gd name="T31" fmla="*/ 39901850 h 762"/>
              <a:gd name="T32" fmla="*/ 0 w 5216"/>
              <a:gd name="T33" fmla="*/ 59853333 h 762"/>
              <a:gd name="T34" fmla="*/ 354878201 w 5216"/>
              <a:gd name="T35" fmla="*/ 107236850 h 762"/>
              <a:gd name="T36" fmla="*/ 736880376 w 5216"/>
              <a:gd name="T37" fmla="*/ 174571850 h 762"/>
              <a:gd name="T38" fmla="*/ 1146007590 w 5216"/>
              <a:gd name="T39" fmla="*/ 261858333 h 762"/>
              <a:gd name="T40" fmla="*/ 1584518931 w 5216"/>
              <a:gd name="T41" fmla="*/ 369095183 h 762"/>
              <a:gd name="T42" fmla="*/ 1984604465 w 5216"/>
              <a:gd name="T43" fmla="*/ 471345000 h 762"/>
              <a:gd name="T44" fmla="*/ 2147483647 w 5216"/>
              <a:gd name="T45" fmla="*/ 643423333 h 762"/>
              <a:gd name="T46" fmla="*/ 2147483647 w 5216"/>
              <a:gd name="T47" fmla="*/ 713251850 h 762"/>
              <a:gd name="T48" fmla="*/ 2147483647 w 5216"/>
              <a:gd name="T49" fmla="*/ 773105183 h 762"/>
              <a:gd name="T50" fmla="*/ 2147483647 w 5216"/>
              <a:gd name="T51" fmla="*/ 825476850 h 762"/>
              <a:gd name="T52" fmla="*/ 2147483647 w 5216"/>
              <a:gd name="T53" fmla="*/ 865379817 h 762"/>
              <a:gd name="T54" fmla="*/ 2147483647 w 5216"/>
              <a:gd name="T55" fmla="*/ 900293517 h 762"/>
              <a:gd name="T56" fmla="*/ 2147483647 w 5216"/>
              <a:gd name="T57" fmla="*/ 922738517 h 762"/>
              <a:gd name="T58" fmla="*/ 2147483647 w 5216"/>
              <a:gd name="T59" fmla="*/ 940196483 h 762"/>
              <a:gd name="T60" fmla="*/ 2147483647 w 5216"/>
              <a:gd name="T61" fmla="*/ 950171667 h 762"/>
              <a:gd name="T62" fmla="*/ 2147483647 w 5216"/>
              <a:gd name="T63" fmla="*/ 950171667 h 762"/>
              <a:gd name="T64" fmla="*/ 2147483647 w 5216"/>
              <a:gd name="T65" fmla="*/ 945183517 h 762"/>
              <a:gd name="T66" fmla="*/ 2147483647 w 5216"/>
              <a:gd name="T67" fmla="*/ 932714817 h 762"/>
              <a:gd name="T68" fmla="*/ 2147483647 w 5216"/>
              <a:gd name="T69" fmla="*/ 912763333 h 762"/>
              <a:gd name="T70" fmla="*/ 2147483647 w 5216"/>
              <a:gd name="T71" fmla="*/ 890318333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22"/>
          <p:cNvSpPr>
            <a:spLocks/>
          </p:cNvSpPr>
          <p:nvPr/>
        </p:nvSpPr>
        <p:spPr bwMode="hidden">
          <a:xfrm>
            <a:off x="2828925" y="4087813"/>
            <a:ext cx="5467350" cy="774700"/>
          </a:xfrm>
          <a:custGeom>
            <a:avLst/>
            <a:gdLst>
              <a:gd name="T0" fmla="*/ 0 w 5144"/>
              <a:gd name="T1" fmla="*/ 87226308 h 694"/>
              <a:gd name="T2" fmla="*/ 0 w 5144"/>
              <a:gd name="T3" fmla="*/ 87226308 h 694"/>
              <a:gd name="T4" fmla="*/ 20333568 w 5144"/>
              <a:gd name="T5" fmla="*/ 82242107 h 694"/>
              <a:gd name="T6" fmla="*/ 81336397 w 5144"/>
              <a:gd name="T7" fmla="*/ 69781047 h 694"/>
              <a:gd name="T8" fmla="*/ 185266001 w 5144"/>
              <a:gd name="T9" fmla="*/ 52335785 h 694"/>
              <a:gd name="T10" fmla="*/ 253046686 w 5144"/>
              <a:gd name="T11" fmla="*/ 42367383 h 694"/>
              <a:gd name="T12" fmla="*/ 332123444 w 5144"/>
              <a:gd name="T13" fmla="*/ 32397865 h 694"/>
              <a:gd name="T14" fmla="*/ 420237697 w 5144"/>
              <a:gd name="T15" fmla="*/ 24922121 h 694"/>
              <a:gd name="T16" fmla="*/ 521907662 w 5144"/>
              <a:gd name="T17" fmla="*/ 17445262 h 694"/>
              <a:gd name="T18" fmla="*/ 632615122 w 5144"/>
              <a:gd name="T19" fmla="*/ 9968402 h 694"/>
              <a:gd name="T20" fmla="*/ 756879357 w 5144"/>
              <a:gd name="T21" fmla="*/ 4984201 h 694"/>
              <a:gd name="T22" fmla="*/ 892439664 w 5144"/>
              <a:gd name="T23" fmla="*/ 2492659 h 694"/>
              <a:gd name="T24" fmla="*/ 1039297107 w 5144"/>
              <a:gd name="T25" fmla="*/ 0 h 694"/>
              <a:gd name="T26" fmla="*/ 1197450622 w 5144"/>
              <a:gd name="T27" fmla="*/ 2492659 h 694"/>
              <a:gd name="T28" fmla="*/ 1366901272 w 5144"/>
              <a:gd name="T29" fmla="*/ 7476860 h 694"/>
              <a:gd name="T30" fmla="*/ 1549907633 w 5144"/>
              <a:gd name="T31" fmla="*/ 17445262 h 694"/>
              <a:gd name="T32" fmla="*/ 1744211130 w 5144"/>
              <a:gd name="T33" fmla="*/ 29906322 h 694"/>
              <a:gd name="T34" fmla="*/ 1949811762 w 5144"/>
              <a:gd name="T35" fmla="*/ 49843126 h 694"/>
              <a:gd name="T36" fmla="*/ 2147483647 w 5144"/>
              <a:gd name="T37" fmla="*/ 72272589 h 694"/>
              <a:gd name="T38" fmla="*/ 2147483647 w 5144"/>
              <a:gd name="T39" fmla="*/ 99687369 h 694"/>
              <a:gd name="T40" fmla="*/ 2147483647 w 5144"/>
              <a:gd name="T41" fmla="*/ 132085234 h 694"/>
              <a:gd name="T42" fmla="*/ 2147483647 w 5144"/>
              <a:gd name="T43" fmla="*/ 171959958 h 694"/>
              <a:gd name="T44" fmla="*/ 2147483647 w 5144"/>
              <a:gd name="T45" fmla="*/ 216818883 h 694"/>
              <a:gd name="T46" fmla="*/ 2147483647 w 5144"/>
              <a:gd name="T47" fmla="*/ 269154668 h 694"/>
              <a:gd name="T48" fmla="*/ 2147483647 w 5144"/>
              <a:gd name="T49" fmla="*/ 331458855 h 694"/>
              <a:gd name="T50" fmla="*/ 2147483647 w 5144"/>
              <a:gd name="T51" fmla="*/ 398747244 h 694"/>
              <a:gd name="T52" fmla="*/ 2147483647 w 5144"/>
              <a:gd name="T53" fmla="*/ 473512491 h 694"/>
              <a:gd name="T54" fmla="*/ 2147483647 w 5144"/>
              <a:gd name="T55" fmla="*/ 558247257 h 694"/>
              <a:gd name="T56" fmla="*/ 2147483647 w 5144"/>
              <a:gd name="T57" fmla="*/ 650456650 h 694"/>
              <a:gd name="T58" fmla="*/ 2147483647 w 5144"/>
              <a:gd name="T59" fmla="*/ 752636678 h 694"/>
              <a:gd name="T60" fmla="*/ 2147483647 w 5144"/>
              <a:gd name="T61" fmla="*/ 864783991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 name="Freeform 26"/>
          <p:cNvSpPr>
            <a:spLocks/>
          </p:cNvSpPr>
          <p:nvPr/>
        </p:nvSpPr>
        <p:spPr bwMode="hidden">
          <a:xfrm>
            <a:off x="5610225" y="4073525"/>
            <a:ext cx="3306763" cy="652463"/>
          </a:xfrm>
          <a:custGeom>
            <a:avLst/>
            <a:gdLst>
              <a:gd name="T0" fmla="*/ 0 w 3112"/>
              <a:gd name="T1" fmla="*/ 728951997 h 584"/>
              <a:gd name="T2" fmla="*/ 0 w 3112"/>
              <a:gd name="T3" fmla="*/ 728951997 h 584"/>
              <a:gd name="T4" fmla="*/ 101618145 w 3112"/>
              <a:gd name="T5" fmla="*/ 698994561 h 584"/>
              <a:gd name="T6" fmla="*/ 379372423 w 3112"/>
              <a:gd name="T7" fmla="*/ 621606192 h 584"/>
              <a:gd name="T8" fmla="*/ 571317689 w 3112"/>
              <a:gd name="T9" fmla="*/ 569181237 h 584"/>
              <a:gd name="T10" fmla="*/ 792617915 w 3112"/>
              <a:gd name="T11" fmla="*/ 511764493 h 584"/>
              <a:gd name="T12" fmla="*/ 1038759242 w 3112"/>
              <a:gd name="T13" fmla="*/ 449353726 h 584"/>
              <a:gd name="T14" fmla="*/ 1302965568 w 3112"/>
              <a:gd name="T15" fmla="*/ 381951170 h 584"/>
              <a:gd name="T16" fmla="*/ 1582977838 w 3112"/>
              <a:gd name="T17" fmla="*/ 317044508 h 584"/>
              <a:gd name="T18" fmla="*/ 1869766210 w 3112"/>
              <a:gd name="T19" fmla="*/ 252137846 h 584"/>
              <a:gd name="T20" fmla="*/ 2147483647 w 3112"/>
              <a:gd name="T21" fmla="*/ 192224091 h 584"/>
              <a:gd name="T22" fmla="*/ 2147483647 w 3112"/>
              <a:gd name="T23" fmla="*/ 134806230 h 584"/>
              <a:gd name="T24" fmla="*/ 2147483647 w 3112"/>
              <a:gd name="T25" fmla="*/ 109841699 h 584"/>
              <a:gd name="T26" fmla="*/ 2147483647 w 3112"/>
              <a:gd name="T27" fmla="*/ 84878286 h 584"/>
              <a:gd name="T28" fmla="*/ 2147483647 w 3112"/>
              <a:gd name="T29" fmla="*/ 64906662 h 584"/>
              <a:gd name="T30" fmla="*/ 2147483647 w 3112"/>
              <a:gd name="T31" fmla="*/ 44935037 h 584"/>
              <a:gd name="T32" fmla="*/ 2147483647 w 3112"/>
              <a:gd name="T33" fmla="*/ 29957436 h 584"/>
              <a:gd name="T34" fmla="*/ 2147483647 w 3112"/>
              <a:gd name="T35" fmla="*/ 17474613 h 584"/>
              <a:gd name="T36" fmla="*/ 2147483647 w 3112"/>
              <a:gd name="T37" fmla="*/ 7488800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9" name="Freeform 10"/>
          <p:cNvSpPr>
            <a:spLocks/>
          </p:cNvSpPr>
          <p:nvPr/>
        </p:nvSpPr>
        <p:spPr bwMode="hidden">
          <a:xfrm>
            <a:off x="211138" y="4059238"/>
            <a:ext cx="8723312" cy="1328737"/>
          </a:xfrm>
          <a:custGeom>
            <a:avLst/>
            <a:gdLst>
              <a:gd name="T0" fmla="*/ 2147483647 w 8196"/>
              <a:gd name="T1" fmla="*/ 636203066 h 1192"/>
              <a:gd name="T2" fmla="*/ 2147483647 w 8196"/>
              <a:gd name="T3" fmla="*/ 708272557 h 1192"/>
              <a:gd name="T4" fmla="*/ 2147483647 w 8196"/>
              <a:gd name="T5" fmla="*/ 770402158 h 1192"/>
              <a:gd name="T6" fmla="*/ 2147483647 w 8196"/>
              <a:gd name="T7" fmla="*/ 827560144 h 1192"/>
              <a:gd name="T8" fmla="*/ 2147483647 w 8196"/>
              <a:gd name="T9" fmla="*/ 872293546 h 1192"/>
              <a:gd name="T10" fmla="*/ 2147483647 w 8196"/>
              <a:gd name="T11" fmla="*/ 907085945 h 1192"/>
              <a:gd name="T12" fmla="*/ 2147483647 w 8196"/>
              <a:gd name="T13" fmla="*/ 931937340 h 1192"/>
              <a:gd name="T14" fmla="*/ 2147483647 w 8196"/>
              <a:gd name="T15" fmla="*/ 946848846 h 1192"/>
              <a:gd name="T16" fmla="*/ 2147483647 w 8196"/>
              <a:gd name="T17" fmla="*/ 944363037 h 1192"/>
              <a:gd name="T18" fmla="*/ 2147483647 w 8196"/>
              <a:gd name="T19" fmla="*/ 931937340 h 1192"/>
              <a:gd name="T20" fmla="*/ 2147483647 w 8196"/>
              <a:gd name="T21" fmla="*/ 902115443 h 1192"/>
              <a:gd name="T22" fmla="*/ 2147483647 w 8196"/>
              <a:gd name="T23" fmla="*/ 857382041 h 1192"/>
              <a:gd name="T24" fmla="*/ 2147483647 w 8196"/>
              <a:gd name="T25" fmla="*/ 797738247 h 1192"/>
              <a:gd name="T26" fmla="*/ 2147483647 w 8196"/>
              <a:gd name="T27" fmla="*/ 718213560 h 1192"/>
              <a:gd name="T28" fmla="*/ 2147483647 w 8196"/>
              <a:gd name="T29" fmla="*/ 621291560 h 1192"/>
              <a:gd name="T30" fmla="*/ 2147483647 w 8196"/>
              <a:gd name="T31" fmla="*/ 504488666 h 1192"/>
              <a:gd name="T32" fmla="*/ 2147483647 w 8196"/>
              <a:gd name="T33" fmla="*/ 367804880 h 1192"/>
              <a:gd name="T34" fmla="*/ 2147483647 w 8196"/>
              <a:gd name="T35" fmla="*/ 298220083 h 1192"/>
              <a:gd name="T36" fmla="*/ 2147483647 w 8196"/>
              <a:gd name="T37" fmla="*/ 183901883 h 1192"/>
              <a:gd name="T38" fmla="*/ 2147483647 w 8196"/>
              <a:gd name="T39" fmla="*/ 101891388 h 1192"/>
              <a:gd name="T40" fmla="*/ 2147483647 w 8196"/>
              <a:gd name="T41" fmla="*/ 44733403 h 1192"/>
              <a:gd name="T42" fmla="*/ 2011879287 w 8196"/>
              <a:gd name="T43" fmla="*/ 12425697 h 1192"/>
              <a:gd name="T44" fmla="*/ 1656175490 w 8196"/>
              <a:gd name="T45" fmla="*/ 0 h 1192"/>
              <a:gd name="T46" fmla="*/ 1338986883 w 8196"/>
              <a:gd name="T47" fmla="*/ 4970502 h 1192"/>
              <a:gd name="T48" fmla="*/ 1058048554 w 8196"/>
              <a:gd name="T49" fmla="*/ 24851395 h 1192"/>
              <a:gd name="T50" fmla="*/ 811095593 w 8196"/>
              <a:gd name="T51" fmla="*/ 54673292 h 1192"/>
              <a:gd name="T52" fmla="*/ 600391847 w 8196"/>
              <a:gd name="T53" fmla="*/ 91951499 h 1192"/>
              <a:gd name="T54" fmla="*/ 423672404 w 8196"/>
              <a:gd name="T55" fmla="*/ 134199093 h 1192"/>
              <a:gd name="T56" fmla="*/ 280938329 w 8196"/>
              <a:gd name="T57" fmla="*/ 178932495 h 1192"/>
              <a:gd name="T58" fmla="*/ 167656607 w 8196"/>
              <a:gd name="T59" fmla="*/ 218694281 h 1192"/>
              <a:gd name="T60" fmla="*/ 54374886 w 8196"/>
              <a:gd name="T61" fmla="*/ 268398186 h 1192"/>
              <a:gd name="T62" fmla="*/ 0 w 8196"/>
              <a:gd name="T63" fmla="*/ 298220083 h 1192"/>
              <a:gd name="T64" fmla="*/ 2147483647 w 8196"/>
              <a:gd name="T65" fmla="*/ 1481159409 h 1192"/>
              <a:gd name="T66" fmla="*/ 2147483647 w 8196"/>
              <a:gd name="T67" fmla="*/ 1473704213 h 1192"/>
              <a:gd name="T68" fmla="*/ 2147483647 w 8196"/>
              <a:gd name="T69" fmla="*/ 633717257 h 1192"/>
              <a:gd name="T70" fmla="*/ 2147483647 w 8196"/>
              <a:gd name="T71" fmla="*/ 63620306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Date Placeholder 3"/>
          <p:cNvSpPr>
            <a:spLocks noGrp="1"/>
          </p:cNvSpPr>
          <p:nvPr>
            <p:ph type="dt" sz="half" idx="10"/>
          </p:nvPr>
        </p:nvSpPr>
        <p:spPr/>
        <p:txBody>
          <a:bodyPr/>
          <a:lstStyle>
            <a:lvl1pPr>
              <a:defRPr/>
            </a:lvl1pPr>
          </a:lstStyle>
          <a:p>
            <a:pPr>
              <a:defRPr/>
            </a:pPr>
            <a:fld id="{644F35FA-EE4E-44E2-8D9A-C2957269ED55}" type="datetime1">
              <a:rPr lang="en-US" smtClean="0"/>
              <a:pPr>
                <a:defRPr/>
              </a:pPr>
              <a:t>1/12/2018</a:t>
            </a:fld>
            <a:endParaRPr lang="en-US"/>
          </a:p>
        </p:txBody>
      </p:sp>
      <p:sp>
        <p:nvSpPr>
          <p:cNvPr id="11" name="Footer Placeholder 4"/>
          <p:cNvSpPr>
            <a:spLocks noGrp="1"/>
          </p:cNvSpPr>
          <p:nvPr>
            <p:ph type="ftr" sz="quarter" idx="11"/>
          </p:nvPr>
        </p:nvSpPr>
        <p:spPr/>
        <p:txBody>
          <a:bodyPr/>
          <a:lstStyle>
            <a:lvl1pPr>
              <a:defRPr/>
            </a:lvl1pPr>
          </a:lstStyle>
          <a:p>
            <a:pPr>
              <a:defRPr/>
            </a:pPr>
            <a:endParaRPr lang="en-US"/>
          </a:p>
        </p:txBody>
      </p:sp>
      <p:sp>
        <p:nvSpPr>
          <p:cNvPr id="12" name="Slide Number Placeholder 5"/>
          <p:cNvSpPr>
            <a:spLocks noGrp="1"/>
          </p:cNvSpPr>
          <p:nvPr>
            <p:ph type="sldNum" sz="quarter" idx="12"/>
          </p:nvPr>
        </p:nvSpPr>
        <p:spPr/>
        <p:txBody>
          <a:bodyPr/>
          <a:lstStyle>
            <a:lvl1pPr>
              <a:defRPr/>
            </a:lvl1pPr>
          </a:lstStyle>
          <a:p>
            <a:pPr>
              <a:defRPr/>
            </a:pPr>
            <a:fld id="{996A12E2-5255-4700-93E8-9EEC5FC79F53}" type="slidenum">
              <a:rPr lang="en-US"/>
              <a:pPr>
                <a:defRPr/>
              </a:pPr>
              <a:t>‹#›</a:t>
            </a:fld>
            <a:endParaRPr lang="en-US"/>
          </a:p>
        </p:txBody>
      </p:sp>
    </p:spTree>
    <p:extLst>
      <p:ext uri="{BB962C8B-B14F-4D97-AF65-F5344CB8AC3E}">
        <p14:creationId xmlns:p14="http://schemas.microsoft.com/office/powerpoint/2010/main" val="3309635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5"/>
          </p:nvPr>
        </p:nvSpPr>
        <p:spPr/>
        <p:txBody>
          <a:bodyPr/>
          <a:lstStyle>
            <a:lvl1pPr>
              <a:defRPr/>
            </a:lvl1pPr>
          </a:lstStyle>
          <a:p>
            <a:pPr>
              <a:defRPr/>
            </a:pPr>
            <a:fld id="{83ECC8FF-6247-446B-9AB7-17F631DE9C57}" type="datetime1">
              <a:rPr lang="en-US" smtClean="0"/>
              <a:pPr>
                <a:defRPr/>
              </a:pPr>
              <a:t>1/12/2018</a:t>
            </a:fld>
            <a:endParaRPr lang="en-US"/>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pPr>
              <a:defRPr/>
            </a:pPr>
            <a:fld id="{E362B0D7-4A85-4958-8984-A4DDE59F5B4B}" type="slidenum">
              <a:rPr lang="en-US"/>
              <a:pPr>
                <a:defRPr/>
              </a:pPr>
              <a:t>‹#›</a:t>
            </a:fld>
            <a:endParaRPr lang="en-US"/>
          </a:p>
        </p:txBody>
      </p:sp>
    </p:spTree>
    <p:extLst>
      <p:ext uri="{BB962C8B-B14F-4D97-AF65-F5344CB8AC3E}">
        <p14:creationId xmlns:p14="http://schemas.microsoft.com/office/powerpoint/2010/main" val="815161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35F4A90D-7680-46AC-9E67-000B6B280E16}" type="datetime1">
              <a:rPr lang="en-US" smtClean="0"/>
              <a:pPr>
                <a:defRPr/>
              </a:pPr>
              <a:t>1/12/2018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8DF56856-DFB9-4BD8-A0C0-168C8B1E0AAE}" type="slidenum">
              <a:rPr lang="en-US"/>
              <a:pPr>
                <a:defRPr/>
              </a:pPr>
              <a:t>‹#›</a:t>
            </a:fld>
            <a:endParaRPr lang="en-US"/>
          </a:p>
        </p:txBody>
      </p:sp>
    </p:spTree>
    <p:extLst>
      <p:ext uri="{BB962C8B-B14F-4D97-AF65-F5344CB8AC3E}">
        <p14:creationId xmlns:p14="http://schemas.microsoft.com/office/powerpoint/2010/main" val="2152876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9F0A354-6654-4769-A2D3-C8D8FC22E502}" type="datetime1">
              <a:rPr lang="en-US" smtClean="0"/>
              <a:pPr>
                <a:defRPr/>
              </a:pPr>
              <a:t>1/12/2018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5C22E9F-8C5D-4FBB-B50B-EE50DFE06F05}" type="slidenum">
              <a:rPr lang="en-US"/>
              <a:pPr>
                <a:defRPr/>
              </a:pPr>
              <a:t>‹#›</a:t>
            </a:fld>
            <a:endParaRPr lang="en-US"/>
          </a:p>
        </p:txBody>
      </p:sp>
    </p:spTree>
    <p:extLst>
      <p:ext uri="{BB962C8B-B14F-4D97-AF65-F5344CB8AC3E}">
        <p14:creationId xmlns:p14="http://schemas.microsoft.com/office/powerpoint/2010/main" val="1464187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11"/>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3" name="Group 5"/>
          <p:cNvGrpSpPr>
            <a:grpSpLocks noChangeAspect="1"/>
          </p:cNvGrpSpPr>
          <p:nvPr/>
        </p:nvGrpSpPr>
        <p:grpSpPr bwMode="auto">
          <a:xfrm>
            <a:off x="211138" y="714375"/>
            <a:ext cx="8723312" cy="1330325"/>
            <a:chOff x="-3905251" y="4294188"/>
            <a:chExt cx="13027839" cy="1892300"/>
          </a:xfrm>
        </p:grpSpPr>
        <p:sp>
          <p:nvSpPr>
            <p:cNvPr id="4" name="Freeform 14"/>
            <p:cNvSpPr>
              <a:spLocks/>
            </p:cNvSpPr>
            <p:nvPr/>
          </p:nvSpPr>
          <p:spPr bwMode="hidden">
            <a:xfrm>
              <a:off x="4810006" y="4499677"/>
              <a:ext cx="4295986" cy="1016152"/>
            </a:xfrm>
            <a:custGeom>
              <a:avLst/>
              <a:gdLst>
                <a:gd name="T0" fmla="*/ 2147483647 w 2706"/>
                <a:gd name="T1" fmla="*/ 0 h 640"/>
                <a:gd name="T2" fmla="*/ 2147483647 w 2706"/>
                <a:gd name="T3" fmla="*/ 0 h 640"/>
                <a:gd name="T4" fmla="*/ 2147483647 w 2706"/>
                <a:gd name="T5" fmla="*/ 45375950 h 640"/>
                <a:gd name="T6" fmla="*/ 2147483647 w 2706"/>
                <a:gd name="T7" fmla="*/ 95794554 h 640"/>
                <a:gd name="T8" fmla="*/ 2147483647 w 2706"/>
                <a:gd name="T9" fmla="*/ 151254225 h 640"/>
                <a:gd name="T10" fmla="*/ 2147483647 w 2706"/>
                <a:gd name="T11" fmla="*/ 206713896 h 640"/>
                <a:gd name="T12" fmla="*/ 2147483647 w 2706"/>
                <a:gd name="T13" fmla="*/ 272258876 h 640"/>
                <a:gd name="T14" fmla="*/ 2147483647 w 2706"/>
                <a:gd name="T15" fmla="*/ 337802267 h 640"/>
                <a:gd name="T16" fmla="*/ 2147483647 w 2706"/>
                <a:gd name="T17" fmla="*/ 413429380 h 640"/>
                <a:gd name="T18" fmla="*/ 2147483647 w 2706"/>
                <a:gd name="T19" fmla="*/ 489056492 h 640"/>
                <a:gd name="T20" fmla="*/ 2147483647 w 2706"/>
                <a:gd name="T21" fmla="*/ 489056492 h 640"/>
                <a:gd name="T22" fmla="*/ 2147483647 w 2706"/>
                <a:gd name="T23" fmla="*/ 635269651 h 640"/>
                <a:gd name="T24" fmla="*/ 2147483647 w 2706"/>
                <a:gd name="T25" fmla="*/ 766356435 h 640"/>
                <a:gd name="T26" fmla="*/ 2147483647 w 2706"/>
                <a:gd name="T27" fmla="*/ 887361085 h 640"/>
                <a:gd name="T28" fmla="*/ 1996160218 w 2706"/>
                <a:gd name="T29" fmla="*/ 1003323081 h 640"/>
                <a:gd name="T30" fmla="*/ 1471916569 w 2706"/>
                <a:gd name="T31" fmla="*/ 1104158702 h 640"/>
                <a:gd name="T32" fmla="*/ 962794601 w 2706"/>
                <a:gd name="T33" fmla="*/ 1194912190 h 640"/>
                <a:gd name="T34" fmla="*/ 473836460 w 2706"/>
                <a:gd name="T35" fmla="*/ 1280623023 h 640"/>
                <a:gd name="T36" fmla="*/ 0 w 2706"/>
                <a:gd name="T37" fmla="*/ 1356250136 h 640"/>
                <a:gd name="T38" fmla="*/ 0 w 2706"/>
                <a:gd name="T39" fmla="*/ 1356250136 h 640"/>
                <a:gd name="T40" fmla="*/ 327652280 w 2706"/>
                <a:gd name="T41" fmla="*/ 1401626086 h 640"/>
                <a:gd name="T42" fmla="*/ 640182880 w 2706"/>
                <a:gd name="T43" fmla="*/ 1441960969 h 640"/>
                <a:gd name="T44" fmla="*/ 942630773 w 2706"/>
                <a:gd name="T45" fmla="*/ 1477253198 h 640"/>
                <a:gd name="T46" fmla="*/ 1240038105 w 2706"/>
                <a:gd name="T47" fmla="*/ 1507504361 h 640"/>
                <a:gd name="T48" fmla="*/ 1527364317 w 2706"/>
                <a:gd name="T49" fmla="*/ 1537755524 h 640"/>
                <a:gd name="T50" fmla="*/ 1804609410 w 2706"/>
                <a:gd name="T51" fmla="*/ 1557922965 h 640"/>
                <a:gd name="T52" fmla="*/ 2071771794 w 2706"/>
                <a:gd name="T53" fmla="*/ 1578090407 h 640"/>
                <a:gd name="T54" fmla="*/ 2147483647 w 2706"/>
                <a:gd name="T55" fmla="*/ 1593215194 h 640"/>
                <a:gd name="T56" fmla="*/ 2147483647 w 2706"/>
                <a:gd name="T57" fmla="*/ 1603298915 h 640"/>
                <a:gd name="T58" fmla="*/ 2147483647 w 2706"/>
                <a:gd name="T59" fmla="*/ 1608341570 h 640"/>
                <a:gd name="T60" fmla="*/ 2147483647 w 2706"/>
                <a:gd name="T61" fmla="*/ 1613382636 h 640"/>
                <a:gd name="T62" fmla="*/ 2147483647 w 2706"/>
                <a:gd name="T63" fmla="*/ 1613382636 h 640"/>
                <a:gd name="T64" fmla="*/ 2147483647 w 2706"/>
                <a:gd name="T65" fmla="*/ 1608341570 h 640"/>
                <a:gd name="T66" fmla="*/ 2147483647 w 2706"/>
                <a:gd name="T67" fmla="*/ 1603298915 h 640"/>
                <a:gd name="T68" fmla="*/ 2147483647 w 2706"/>
                <a:gd name="T69" fmla="*/ 1593215194 h 640"/>
                <a:gd name="T70" fmla="*/ 2147483647 w 2706"/>
                <a:gd name="T71" fmla="*/ 1578090407 h 640"/>
                <a:gd name="T72" fmla="*/ 2147483647 w 2706"/>
                <a:gd name="T73" fmla="*/ 1562964032 h 640"/>
                <a:gd name="T74" fmla="*/ 2147483647 w 2706"/>
                <a:gd name="T75" fmla="*/ 1542796590 h 640"/>
                <a:gd name="T76" fmla="*/ 2147483647 w 2706"/>
                <a:gd name="T77" fmla="*/ 1517588082 h 640"/>
                <a:gd name="T78" fmla="*/ 2147483647 w 2706"/>
                <a:gd name="T79" fmla="*/ 1492379573 h 640"/>
                <a:gd name="T80" fmla="*/ 2147483647 w 2706"/>
                <a:gd name="T81" fmla="*/ 1462128411 h 640"/>
                <a:gd name="T82" fmla="*/ 2147483647 w 2706"/>
                <a:gd name="T83" fmla="*/ 1431877248 h 640"/>
                <a:gd name="T84" fmla="*/ 2147483647 w 2706"/>
                <a:gd name="T85" fmla="*/ 1396585019 h 640"/>
                <a:gd name="T86" fmla="*/ 2147483647 w 2706"/>
                <a:gd name="T87" fmla="*/ 1361291202 h 640"/>
                <a:gd name="T88" fmla="*/ 2147483647 w 2706"/>
                <a:gd name="T89" fmla="*/ 1320956319 h 640"/>
                <a:gd name="T90" fmla="*/ 2147483647 w 2706"/>
                <a:gd name="T91" fmla="*/ 1280623023 h 640"/>
                <a:gd name="T92" fmla="*/ 2147483647 w 2706"/>
                <a:gd name="T93" fmla="*/ 1235245485 h 640"/>
                <a:gd name="T94" fmla="*/ 2147483647 w 2706"/>
                <a:gd name="T95" fmla="*/ 1189869535 h 640"/>
                <a:gd name="T96" fmla="*/ 2147483647 w 2706"/>
                <a:gd name="T97" fmla="*/ 1089033914 h 640"/>
                <a:gd name="T98" fmla="*/ 2147483647 w 2706"/>
                <a:gd name="T99" fmla="*/ 983155639 h 640"/>
                <a:gd name="T100" fmla="*/ 2147483647 w 2706"/>
                <a:gd name="T101" fmla="*/ 983155639 h 640"/>
                <a:gd name="T102" fmla="*/ 2147483647 w 2706"/>
                <a:gd name="T103" fmla="*/ 978112985 h 640"/>
                <a:gd name="T104" fmla="*/ 2147483647 w 2706"/>
                <a:gd name="T105" fmla="*/ 978112985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 name="Freeform 18"/>
            <p:cNvSpPr>
              <a:spLocks/>
            </p:cNvSpPr>
            <p:nvPr/>
          </p:nvSpPr>
          <p:spPr bwMode="hidden">
            <a:xfrm>
              <a:off x="-308667" y="4319028"/>
              <a:ext cx="8279020" cy="1208091"/>
            </a:xfrm>
            <a:custGeom>
              <a:avLst/>
              <a:gdLst>
                <a:gd name="T0" fmla="*/ 2147483647 w 5216"/>
                <a:gd name="T1" fmla="*/ 1794682597 h 762"/>
                <a:gd name="T2" fmla="*/ 2147483647 w 5216"/>
                <a:gd name="T3" fmla="*/ 1724302577 h 762"/>
                <a:gd name="T4" fmla="*/ 2147483647 w 5216"/>
                <a:gd name="T5" fmla="*/ 1533271998 h 762"/>
                <a:gd name="T6" fmla="*/ 2147483647 w 5216"/>
                <a:gd name="T7" fmla="*/ 1276888770 h 762"/>
                <a:gd name="T8" fmla="*/ 2147483647 w 5216"/>
                <a:gd name="T9" fmla="*/ 940072365 h 762"/>
                <a:gd name="T10" fmla="*/ 2147483647 w 5216"/>
                <a:gd name="T11" fmla="*/ 744014416 h 762"/>
                <a:gd name="T12" fmla="*/ 2147483647 w 5216"/>
                <a:gd name="T13" fmla="*/ 593199633 h 762"/>
                <a:gd name="T14" fmla="*/ 2147483647 w 5216"/>
                <a:gd name="T15" fmla="*/ 462495919 h 762"/>
                <a:gd name="T16" fmla="*/ 2147483647 w 5216"/>
                <a:gd name="T17" fmla="*/ 351898517 h 762"/>
                <a:gd name="T18" fmla="*/ 2147483647 w 5216"/>
                <a:gd name="T19" fmla="*/ 256383228 h 762"/>
                <a:gd name="T20" fmla="*/ 2147483647 w 5216"/>
                <a:gd name="T21" fmla="*/ 180975837 h 762"/>
                <a:gd name="T22" fmla="*/ 2147483647 w 5216"/>
                <a:gd name="T23" fmla="*/ 70380021 h 762"/>
                <a:gd name="T24" fmla="*/ 2147483647 w 5216"/>
                <a:gd name="T25" fmla="*/ 10054742 h 762"/>
                <a:gd name="T26" fmla="*/ 1622440311 w 5216"/>
                <a:gd name="T27" fmla="*/ 0 h 762"/>
                <a:gd name="T28" fmla="*/ 901914788 w 5216"/>
                <a:gd name="T29" fmla="*/ 25135269 h 762"/>
                <a:gd name="T30" fmla="*/ 277124957 w 5216"/>
                <a:gd name="T31" fmla="*/ 80433177 h 762"/>
                <a:gd name="T32" fmla="*/ 0 w 5216"/>
                <a:gd name="T33" fmla="*/ 120650558 h 762"/>
                <a:gd name="T34" fmla="*/ 791065440 w 5216"/>
                <a:gd name="T35" fmla="*/ 216165847 h 762"/>
                <a:gd name="T36" fmla="*/ 1642595027 w 5216"/>
                <a:gd name="T37" fmla="*/ 351898517 h 762"/>
                <a:gd name="T38" fmla="*/ 2147483647 w 5216"/>
                <a:gd name="T39" fmla="*/ 527846983 h 762"/>
                <a:gd name="T40" fmla="*/ 2147483647 w 5216"/>
                <a:gd name="T41" fmla="*/ 744014416 h 762"/>
                <a:gd name="T42" fmla="*/ 2147483647 w 5216"/>
                <a:gd name="T43" fmla="*/ 950125521 h 762"/>
                <a:gd name="T44" fmla="*/ 2147483647 w 5216"/>
                <a:gd name="T45" fmla="*/ 1296996668 h 762"/>
                <a:gd name="T46" fmla="*/ 2147483647 w 5216"/>
                <a:gd name="T47" fmla="*/ 1437756709 h 762"/>
                <a:gd name="T48" fmla="*/ 2147483647 w 5216"/>
                <a:gd name="T49" fmla="*/ 1558407267 h 762"/>
                <a:gd name="T50" fmla="*/ 2147483647 w 5216"/>
                <a:gd name="T51" fmla="*/ 1663977298 h 762"/>
                <a:gd name="T52" fmla="*/ 2147483647 w 5216"/>
                <a:gd name="T53" fmla="*/ 1744410475 h 762"/>
                <a:gd name="T54" fmla="*/ 2147483647 w 5216"/>
                <a:gd name="T55" fmla="*/ 1814790495 h 762"/>
                <a:gd name="T56" fmla="*/ 2147483647 w 5216"/>
                <a:gd name="T57" fmla="*/ 1860035247 h 762"/>
                <a:gd name="T58" fmla="*/ 2147483647 w 5216"/>
                <a:gd name="T59" fmla="*/ 1895225257 h 762"/>
                <a:gd name="T60" fmla="*/ 2147483647 w 5216"/>
                <a:gd name="T61" fmla="*/ 1915333155 h 762"/>
                <a:gd name="T62" fmla="*/ 2147483647 w 5216"/>
                <a:gd name="T63" fmla="*/ 1915333155 h 762"/>
                <a:gd name="T64" fmla="*/ 2147483647 w 5216"/>
                <a:gd name="T65" fmla="*/ 1905278414 h 762"/>
                <a:gd name="T66" fmla="*/ 2147483647 w 5216"/>
                <a:gd name="T67" fmla="*/ 1880143145 h 762"/>
                <a:gd name="T68" fmla="*/ 2147483647 w 5216"/>
                <a:gd name="T69" fmla="*/ 1839925764 h 762"/>
                <a:gd name="T70" fmla="*/ 2147483647 w 5216"/>
                <a:gd name="T71" fmla="*/ 179468259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Freeform 22"/>
            <p:cNvSpPr>
              <a:spLocks/>
            </p:cNvSpPr>
            <p:nvPr/>
          </p:nvSpPr>
          <p:spPr bwMode="hidden">
            <a:xfrm>
              <a:off x="4286" y="4334834"/>
              <a:ext cx="8165219" cy="1101960"/>
            </a:xfrm>
            <a:custGeom>
              <a:avLst/>
              <a:gdLst>
                <a:gd name="T0" fmla="*/ 0 w 5144"/>
                <a:gd name="T1" fmla="*/ 176486674 h 694"/>
                <a:gd name="T2" fmla="*/ 0 w 5144"/>
                <a:gd name="T3" fmla="*/ 176486674 h 694"/>
                <a:gd name="T4" fmla="*/ 45353157 w 5144"/>
                <a:gd name="T5" fmla="*/ 166400724 h 694"/>
                <a:gd name="T6" fmla="*/ 181412626 w 5144"/>
                <a:gd name="T7" fmla="*/ 141189022 h 694"/>
                <a:gd name="T8" fmla="*/ 413216590 w 5144"/>
                <a:gd name="T9" fmla="*/ 105891370 h 694"/>
                <a:gd name="T10" fmla="*/ 564393779 w 5144"/>
                <a:gd name="T11" fmla="*/ 85722643 h 694"/>
                <a:gd name="T12" fmla="*/ 740766636 w 5144"/>
                <a:gd name="T13" fmla="*/ 65552329 h 694"/>
                <a:gd name="T14" fmla="*/ 937295394 w 5144"/>
                <a:gd name="T15" fmla="*/ 50424991 h 694"/>
                <a:gd name="T16" fmla="*/ 1164061177 w 5144"/>
                <a:gd name="T17" fmla="*/ 35297652 h 694"/>
                <a:gd name="T18" fmla="*/ 1410982860 w 5144"/>
                <a:gd name="T19" fmla="*/ 20170314 h 694"/>
                <a:gd name="T20" fmla="*/ 1688139980 w 5144"/>
                <a:gd name="T21" fmla="*/ 10084363 h 694"/>
                <a:gd name="T22" fmla="*/ 1990494357 w 5144"/>
                <a:gd name="T23" fmla="*/ 5042975 h 694"/>
                <a:gd name="T24" fmla="*/ 2147483647 w 5144"/>
                <a:gd name="T25" fmla="*/ 0 h 694"/>
                <a:gd name="T26" fmla="*/ 2147483647 w 5144"/>
                <a:gd name="T27" fmla="*/ 5042975 h 694"/>
                <a:gd name="T28" fmla="*/ 2147483647 w 5144"/>
                <a:gd name="T29" fmla="*/ 15127339 h 694"/>
                <a:gd name="T30" fmla="*/ 2147483647 w 5144"/>
                <a:gd name="T31" fmla="*/ 35297652 h 694"/>
                <a:gd name="T32" fmla="*/ 2147483647 w 5144"/>
                <a:gd name="T33" fmla="*/ 60509354 h 694"/>
                <a:gd name="T34" fmla="*/ 2147483647 w 5144"/>
                <a:gd name="T35" fmla="*/ 100849982 h 694"/>
                <a:gd name="T36" fmla="*/ 2147483647 w 5144"/>
                <a:gd name="T37" fmla="*/ 146231997 h 694"/>
                <a:gd name="T38" fmla="*/ 2147483647 w 5144"/>
                <a:gd name="T39" fmla="*/ 201698376 h 694"/>
                <a:gd name="T40" fmla="*/ 2147483647 w 5144"/>
                <a:gd name="T41" fmla="*/ 267250705 h 694"/>
                <a:gd name="T42" fmla="*/ 2147483647 w 5144"/>
                <a:gd name="T43" fmla="*/ 347930373 h 694"/>
                <a:gd name="T44" fmla="*/ 2147483647 w 5144"/>
                <a:gd name="T45" fmla="*/ 438694404 h 694"/>
                <a:gd name="T46" fmla="*/ 2147483647 w 5144"/>
                <a:gd name="T47" fmla="*/ 544585774 h 694"/>
                <a:gd name="T48" fmla="*/ 2147483647 w 5144"/>
                <a:gd name="T49" fmla="*/ 670647457 h 694"/>
                <a:gd name="T50" fmla="*/ 2147483647 w 5144"/>
                <a:gd name="T51" fmla="*/ 806793504 h 694"/>
                <a:gd name="T52" fmla="*/ 2147483647 w 5144"/>
                <a:gd name="T53" fmla="*/ 958068477 h 694"/>
                <a:gd name="T54" fmla="*/ 2147483647 w 5144"/>
                <a:gd name="T55" fmla="*/ 1129512176 h 694"/>
                <a:gd name="T56" fmla="*/ 2147483647 w 5144"/>
                <a:gd name="T57" fmla="*/ 1316083213 h 694"/>
                <a:gd name="T58" fmla="*/ 2147483647 w 5144"/>
                <a:gd name="T59" fmla="*/ 1522824565 h 694"/>
                <a:gd name="T60" fmla="*/ 2147483647 w 5144"/>
                <a:gd name="T61" fmla="*/ 1749734642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 name="Freeform 26"/>
            <p:cNvSpPr>
              <a:spLocks/>
            </p:cNvSpPr>
            <p:nvPr/>
          </p:nvSpPr>
          <p:spPr bwMode="hidden">
            <a:xfrm>
              <a:off x="4155651" y="4316769"/>
              <a:ext cx="4940859" cy="925827"/>
            </a:xfrm>
            <a:custGeom>
              <a:avLst/>
              <a:gdLst>
                <a:gd name="T0" fmla="*/ 0 w 3112"/>
                <a:gd name="T1" fmla="*/ 1467732250 h 584"/>
                <a:gd name="T2" fmla="*/ 0 w 3112"/>
                <a:gd name="T3" fmla="*/ 1467732250 h 584"/>
                <a:gd name="T4" fmla="*/ 226865130 w 3112"/>
                <a:gd name="T5" fmla="*/ 1407413987 h 584"/>
                <a:gd name="T6" fmla="*/ 846963574 w 3112"/>
                <a:gd name="T7" fmla="*/ 1251592864 h 584"/>
                <a:gd name="T8" fmla="*/ 1275487831 w 3112"/>
                <a:gd name="T9" fmla="*/ 1146037488 h 584"/>
                <a:gd name="T10" fmla="*/ 1769549916 w 3112"/>
                <a:gd name="T11" fmla="*/ 1030428012 h 584"/>
                <a:gd name="T12" fmla="*/ 2147483647 w 3112"/>
                <a:gd name="T13" fmla="*/ 904766021 h 584"/>
                <a:gd name="T14" fmla="*/ 2147483647 w 3112"/>
                <a:gd name="T15" fmla="*/ 769051514 h 584"/>
                <a:gd name="T16" fmla="*/ 2147483647 w 3112"/>
                <a:gd name="T17" fmla="*/ 638362472 h 584"/>
                <a:gd name="T18" fmla="*/ 2147483647 w 3112"/>
                <a:gd name="T19" fmla="*/ 507675016 h 584"/>
                <a:gd name="T20" fmla="*/ 2147483647 w 3112"/>
                <a:gd name="T21" fmla="*/ 387038490 h 584"/>
                <a:gd name="T22" fmla="*/ 2147483647 w 3112"/>
                <a:gd name="T23" fmla="*/ 271430599 h 584"/>
                <a:gd name="T24" fmla="*/ 2147483647 w 3112"/>
                <a:gd name="T25" fmla="*/ 221164851 h 584"/>
                <a:gd name="T26" fmla="*/ 2147483647 w 3112"/>
                <a:gd name="T27" fmla="*/ 170900689 h 584"/>
                <a:gd name="T28" fmla="*/ 2147483647 w 3112"/>
                <a:gd name="T29" fmla="*/ 130689042 h 584"/>
                <a:gd name="T30" fmla="*/ 2147483647 w 3112"/>
                <a:gd name="T31" fmla="*/ 90477395 h 584"/>
                <a:gd name="T32" fmla="*/ 2147483647 w 3112"/>
                <a:gd name="T33" fmla="*/ 60318263 h 584"/>
                <a:gd name="T34" fmla="*/ 2147483647 w 3112"/>
                <a:gd name="T35" fmla="*/ 35184597 h 584"/>
                <a:gd name="T36" fmla="*/ 2147483647 w 3112"/>
                <a:gd name="T37" fmla="*/ 15079566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8" name="Freeform 10"/>
            <p:cNvSpPr>
              <a:spLocks/>
            </p:cNvSpPr>
            <p:nvPr/>
          </p:nvSpPr>
          <p:spPr bwMode="hidden">
            <a:xfrm>
              <a:off x="-3905251" y="4294188"/>
              <a:ext cx="13027839" cy="1892300"/>
            </a:xfrm>
            <a:custGeom>
              <a:avLst/>
              <a:gdLst>
                <a:gd name="T0" fmla="*/ 2147483647 w 8196"/>
                <a:gd name="T1" fmla="*/ 1290320000 h 1192"/>
                <a:gd name="T2" fmla="*/ 2147483647 w 8196"/>
                <a:gd name="T3" fmla="*/ 1436489063 h 1192"/>
                <a:gd name="T4" fmla="*/ 2147483647 w 8196"/>
                <a:gd name="T5" fmla="*/ 1562496875 h 1192"/>
                <a:gd name="T6" fmla="*/ 2147483647 w 8196"/>
                <a:gd name="T7" fmla="*/ 1678424063 h 1192"/>
                <a:gd name="T8" fmla="*/ 2147483647 w 8196"/>
                <a:gd name="T9" fmla="*/ 1769149688 h 1192"/>
                <a:gd name="T10" fmla="*/ 2147483647 w 8196"/>
                <a:gd name="T11" fmla="*/ 1839714063 h 1192"/>
                <a:gd name="T12" fmla="*/ 2147483647 w 8196"/>
                <a:gd name="T13" fmla="*/ 1890117188 h 1192"/>
                <a:gd name="T14" fmla="*/ 2147483647 w 8196"/>
                <a:gd name="T15" fmla="*/ 1920359063 h 1192"/>
                <a:gd name="T16" fmla="*/ 2147483647 w 8196"/>
                <a:gd name="T17" fmla="*/ 1915318750 h 1192"/>
                <a:gd name="T18" fmla="*/ 2147483647 w 8196"/>
                <a:gd name="T19" fmla="*/ 1890117188 h 1192"/>
                <a:gd name="T20" fmla="*/ 2147483647 w 8196"/>
                <a:gd name="T21" fmla="*/ 1829633438 h 1192"/>
                <a:gd name="T22" fmla="*/ 2147483647 w 8196"/>
                <a:gd name="T23" fmla="*/ 1738907813 h 1192"/>
                <a:gd name="T24" fmla="*/ 2147483647 w 8196"/>
                <a:gd name="T25" fmla="*/ 1617940313 h 1192"/>
                <a:gd name="T26" fmla="*/ 2147483647 w 8196"/>
                <a:gd name="T27" fmla="*/ 1456650313 h 1192"/>
                <a:gd name="T28" fmla="*/ 2147483647 w 8196"/>
                <a:gd name="T29" fmla="*/ 1260078125 h 1192"/>
                <a:gd name="T30" fmla="*/ 2147483647 w 8196"/>
                <a:gd name="T31" fmla="*/ 1023183438 h 1192"/>
                <a:gd name="T32" fmla="*/ 2147483647 w 8196"/>
                <a:gd name="T33" fmla="*/ 745966250 h 1192"/>
                <a:gd name="T34" fmla="*/ 2147483647 w 8196"/>
                <a:gd name="T35" fmla="*/ 604837500 h 1192"/>
                <a:gd name="T36" fmla="*/ 2147483647 w 8196"/>
                <a:gd name="T37" fmla="*/ 372983125 h 1192"/>
                <a:gd name="T38" fmla="*/ 2147483647 w 8196"/>
                <a:gd name="T39" fmla="*/ 206652813 h 1192"/>
                <a:gd name="T40" fmla="*/ 2147483647 w 8196"/>
                <a:gd name="T41" fmla="*/ 90725625 h 1192"/>
                <a:gd name="T42" fmla="*/ 2147483647 w 8196"/>
                <a:gd name="T43" fmla="*/ 25201563 h 1192"/>
                <a:gd name="T44" fmla="*/ 2147483647 w 8196"/>
                <a:gd name="T45" fmla="*/ 0 h 1192"/>
                <a:gd name="T46" fmla="*/ 2147483647 w 8196"/>
                <a:gd name="T47" fmla="*/ 10080625 h 1192"/>
                <a:gd name="T48" fmla="*/ 2147483647 w 8196"/>
                <a:gd name="T49" fmla="*/ 50403125 h 1192"/>
                <a:gd name="T50" fmla="*/ 1809063908 w 8196"/>
                <a:gd name="T51" fmla="*/ 110886875 h 1192"/>
                <a:gd name="T52" fmla="*/ 1339111161 w 8196"/>
                <a:gd name="T53" fmla="*/ 186491563 h 1192"/>
                <a:gd name="T54" fmla="*/ 944958629 w 8196"/>
                <a:gd name="T55" fmla="*/ 272176875 h 1192"/>
                <a:gd name="T56" fmla="*/ 626603132 w 8196"/>
                <a:gd name="T57" fmla="*/ 362902500 h 1192"/>
                <a:gd name="T58" fmla="*/ 373939989 w 8196"/>
                <a:gd name="T59" fmla="*/ 443547500 h 1192"/>
                <a:gd name="T60" fmla="*/ 121278436 w 8196"/>
                <a:gd name="T61" fmla="*/ 544353750 h 1192"/>
                <a:gd name="T62" fmla="*/ 0 w 8196"/>
                <a:gd name="T63" fmla="*/ 604837500 h 1192"/>
                <a:gd name="T64" fmla="*/ 2147483647 w 8196"/>
                <a:gd name="T65" fmla="*/ 2147483647 h 1192"/>
                <a:gd name="T66" fmla="*/ 2147483647 w 8196"/>
                <a:gd name="T67" fmla="*/ 2147483647 h 1192"/>
                <a:gd name="T68" fmla="*/ 2147483647 w 8196"/>
                <a:gd name="T69" fmla="*/ 1285279688 h 1192"/>
                <a:gd name="T70" fmla="*/ 2147483647 w 8196"/>
                <a:gd name="T71" fmla="*/ 12903200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9" name="Date Placeholder 1"/>
          <p:cNvSpPr>
            <a:spLocks noGrp="1"/>
          </p:cNvSpPr>
          <p:nvPr>
            <p:ph type="dt" sz="half" idx="10"/>
          </p:nvPr>
        </p:nvSpPr>
        <p:spPr/>
        <p:txBody>
          <a:bodyPr/>
          <a:lstStyle>
            <a:lvl1pPr>
              <a:defRPr/>
            </a:lvl1pPr>
          </a:lstStyle>
          <a:p>
            <a:pPr>
              <a:defRPr/>
            </a:pPr>
            <a:fld id="{57838CD5-D002-462E-8510-35896A1DCDA6}" type="datetime1">
              <a:rPr lang="en-US" smtClean="0"/>
              <a:pPr>
                <a:defRPr/>
              </a:pPr>
              <a:t>1/12/2018</a:t>
            </a:fld>
            <a:endParaRPr lang="en-US"/>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p:txBody>
          <a:bodyPr/>
          <a:lstStyle>
            <a:lvl1pPr>
              <a:defRPr/>
            </a:lvl1pPr>
          </a:lstStyle>
          <a:p>
            <a:pPr>
              <a:defRPr/>
            </a:pPr>
            <a:fld id="{3C207312-8393-4DC1-A2DD-B760AE45EC71}" type="slidenum">
              <a:rPr lang="en-US"/>
              <a:pPr>
                <a:defRPr/>
              </a:pPr>
              <a:t>‹#›</a:t>
            </a:fld>
            <a:endParaRPr lang="en-US"/>
          </a:p>
        </p:txBody>
      </p:sp>
    </p:spTree>
    <p:extLst>
      <p:ext uri="{BB962C8B-B14F-4D97-AF65-F5344CB8AC3E}">
        <p14:creationId xmlns:p14="http://schemas.microsoft.com/office/powerpoint/2010/main" val="1757767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ounded Rectangle 4"/>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6" name="Group 23"/>
          <p:cNvGrpSpPr>
            <a:grpSpLocks noChangeAspect="1"/>
          </p:cNvGrpSpPr>
          <p:nvPr/>
        </p:nvGrpSpPr>
        <p:grpSpPr bwMode="auto">
          <a:xfrm>
            <a:off x="211138" y="714375"/>
            <a:ext cx="8723312" cy="1331913"/>
            <a:chOff x="-3905250" y="4294188"/>
            <a:chExt cx="13011150" cy="1892300"/>
          </a:xfrm>
        </p:grpSpPr>
        <p:sp>
          <p:nvSpPr>
            <p:cNvPr id="7" name="Freeform 14"/>
            <p:cNvSpPr>
              <a:spLocks/>
            </p:cNvSpPr>
            <p:nvPr/>
          </p:nvSpPr>
          <p:spPr bwMode="hidden">
            <a:xfrm>
              <a:off x="4810681" y="4501687"/>
              <a:ext cx="4295219" cy="1014940"/>
            </a:xfrm>
            <a:custGeom>
              <a:avLst/>
              <a:gdLst>
                <a:gd name="T0" fmla="*/ 2147483647 w 2706"/>
                <a:gd name="T1" fmla="*/ 0 h 640"/>
                <a:gd name="T2" fmla="*/ 2147483647 w 2706"/>
                <a:gd name="T3" fmla="*/ 0 h 640"/>
                <a:gd name="T4" fmla="*/ 2147483647 w 2706"/>
                <a:gd name="T5" fmla="*/ 45267910 h 640"/>
                <a:gd name="T6" fmla="*/ 2147483647 w 2706"/>
                <a:gd name="T7" fmla="*/ 95566116 h 640"/>
                <a:gd name="T8" fmla="*/ 2147483647 w 2706"/>
                <a:gd name="T9" fmla="*/ 150894619 h 640"/>
                <a:gd name="T10" fmla="*/ 2147483647 w 2706"/>
                <a:gd name="T11" fmla="*/ 206221535 h 640"/>
                <a:gd name="T12" fmla="*/ 2147483647 w 2706"/>
                <a:gd name="T13" fmla="*/ 271609045 h 640"/>
                <a:gd name="T14" fmla="*/ 2147483647 w 2706"/>
                <a:gd name="T15" fmla="*/ 336996554 h 640"/>
                <a:gd name="T16" fmla="*/ 2147483647 w 2706"/>
                <a:gd name="T17" fmla="*/ 412443071 h 640"/>
                <a:gd name="T18" fmla="*/ 2147483647 w 2706"/>
                <a:gd name="T19" fmla="*/ 487891173 h 640"/>
                <a:gd name="T20" fmla="*/ 2147483647 w 2706"/>
                <a:gd name="T21" fmla="*/ 487891173 h 640"/>
                <a:gd name="T22" fmla="*/ 2147483647 w 2706"/>
                <a:gd name="T23" fmla="*/ 633755495 h 640"/>
                <a:gd name="T24" fmla="*/ 2147483647 w 2706"/>
                <a:gd name="T25" fmla="*/ 764530514 h 640"/>
                <a:gd name="T26" fmla="*/ 2147483647 w 2706"/>
                <a:gd name="T27" fmla="*/ 885244941 h 640"/>
                <a:gd name="T28" fmla="*/ 1995446684 w 2706"/>
                <a:gd name="T29" fmla="*/ 1000930656 h 640"/>
                <a:gd name="T30" fmla="*/ 1471390284 w 2706"/>
                <a:gd name="T31" fmla="*/ 1101527069 h 640"/>
                <a:gd name="T32" fmla="*/ 962451277 w 2706"/>
                <a:gd name="T33" fmla="*/ 1192062888 h 640"/>
                <a:gd name="T34" fmla="*/ 473666148 w 2706"/>
                <a:gd name="T35" fmla="*/ 1277569998 h 640"/>
                <a:gd name="T36" fmla="*/ 0 w 2706"/>
                <a:gd name="T37" fmla="*/ 1353016514 h 640"/>
                <a:gd name="T38" fmla="*/ 0 w 2706"/>
                <a:gd name="T39" fmla="*/ 1353016514 h 640"/>
                <a:gd name="T40" fmla="*/ 327535052 w 2706"/>
                <a:gd name="T41" fmla="*/ 1398284424 h 640"/>
                <a:gd name="T42" fmla="*/ 639954298 w 2706"/>
                <a:gd name="T43" fmla="*/ 1438523623 h 640"/>
                <a:gd name="T44" fmla="*/ 942294224 w 2706"/>
                <a:gd name="T45" fmla="*/ 1473730940 h 640"/>
                <a:gd name="T46" fmla="*/ 1239596076 w 2706"/>
                <a:gd name="T47" fmla="*/ 1503911133 h 640"/>
                <a:gd name="T48" fmla="*/ 1526818609 w 2706"/>
                <a:gd name="T49" fmla="*/ 1534089739 h 640"/>
                <a:gd name="T50" fmla="*/ 1803964996 w 2706"/>
                <a:gd name="T51" fmla="*/ 1554207753 h 640"/>
                <a:gd name="T52" fmla="*/ 2071032063 w 2706"/>
                <a:gd name="T53" fmla="*/ 1574327353 h 640"/>
                <a:gd name="T54" fmla="*/ 2147483647 w 2706"/>
                <a:gd name="T55" fmla="*/ 1589416656 h 640"/>
                <a:gd name="T56" fmla="*/ 2147483647 w 2706"/>
                <a:gd name="T57" fmla="*/ 1599477249 h 640"/>
                <a:gd name="T58" fmla="*/ 2147483647 w 2706"/>
                <a:gd name="T59" fmla="*/ 1604505959 h 640"/>
                <a:gd name="T60" fmla="*/ 2147483647 w 2706"/>
                <a:gd name="T61" fmla="*/ 1609536256 h 640"/>
                <a:gd name="T62" fmla="*/ 2147483647 w 2706"/>
                <a:gd name="T63" fmla="*/ 1609536256 h 640"/>
                <a:gd name="T64" fmla="*/ 2147483647 w 2706"/>
                <a:gd name="T65" fmla="*/ 1604505959 h 640"/>
                <a:gd name="T66" fmla="*/ 2147483647 w 2706"/>
                <a:gd name="T67" fmla="*/ 1599477249 h 640"/>
                <a:gd name="T68" fmla="*/ 2147483647 w 2706"/>
                <a:gd name="T69" fmla="*/ 1589416656 h 640"/>
                <a:gd name="T70" fmla="*/ 2147483647 w 2706"/>
                <a:gd name="T71" fmla="*/ 1574327353 h 640"/>
                <a:gd name="T72" fmla="*/ 2147483647 w 2706"/>
                <a:gd name="T73" fmla="*/ 1559238049 h 640"/>
                <a:gd name="T74" fmla="*/ 2147483647 w 2706"/>
                <a:gd name="T75" fmla="*/ 1539118450 h 640"/>
                <a:gd name="T76" fmla="*/ 2147483647 w 2706"/>
                <a:gd name="T77" fmla="*/ 1513970140 h 640"/>
                <a:gd name="T78" fmla="*/ 2147483647 w 2706"/>
                <a:gd name="T79" fmla="*/ 1488821829 h 640"/>
                <a:gd name="T80" fmla="*/ 2147483647 w 2706"/>
                <a:gd name="T81" fmla="*/ 1458641637 h 640"/>
                <a:gd name="T82" fmla="*/ 2147483647 w 2706"/>
                <a:gd name="T83" fmla="*/ 1428463030 h 640"/>
                <a:gd name="T84" fmla="*/ 2147483647 w 2706"/>
                <a:gd name="T85" fmla="*/ 1393254127 h 640"/>
                <a:gd name="T86" fmla="*/ 2147483647 w 2706"/>
                <a:gd name="T87" fmla="*/ 1358046810 h 640"/>
                <a:gd name="T88" fmla="*/ 2147483647 w 2706"/>
                <a:gd name="T89" fmla="*/ 1317807611 h 640"/>
                <a:gd name="T90" fmla="*/ 2147483647 w 2706"/>
                <a:gd name="T91" fmla="*/ 1277569998 h 640"/>
                <a:gd name="T92" fmla="*/ 2147483647 w 2706"/>
                <a:gd name="T93" fmla="*/ 1232300502 h 640"/>
                <a:gd name="T94" fmla="*/ 2147483647 w 2706"/>
                <a:gd name="T95" fmla="*/ 1187032592 h 640"/>
                <a:gd name="T96" fmla="*/ 2147483647 w 2706"/>
                <a:gd name="T97" fmla="*/ 1086437765 h 640"/>
                <a:gd name="T98" fmla="*/ 2147483647 w 2706"/>
                <a:gd name="T99" fmla="*/ 980811057 h 640"/>
                <a:gd name="T100" fmla="*/ 2147483647 w 2706"/>
                <a:gd name="T101" fmla="*/ 980811057 h 640"/>
                <a:gd name="T102" fmla="*/ 2147483647 w 2706"/>
                <a:gd name="T103" fmla="*/ 975780760 h 640"/>
                <a:gd name="T104" fmla="*/ 2147483647 w 2706"/>
                <a:gd name="T105" fmla="*/ 975780760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18"/>
            <p:cNvSpPr>
              <a:spLocks/>
            </p:cNvSpPr>
            <p:nvPr/>
          </p:nvSpPr>
          <p:spPr bwMode="hidden">
            <a:xfrm>
              <a:off x="-308538" y="4318998"/>
              <a:ext cx="8280254" cy="1208906"/>
            </a:xfrm>
            <a:custGeom>
              <a:avLst/>
              <a:gdLst>
                <a:gd name="T0" fmla="*/ 2147483647 w 5216"/>
                <a:gd name="T1" fmla="*/ 1797103815 h 762"/>
                <a:gd name="T2" fmla="*/ 2147483647 w 5216"/>
                <a:gd name="T3" fmla="*/ 1726630307 h 762"/>
                <a:gd name="T4" fmla="*/ 2147483647 w 5216"/>
                <a:gd name="T5" fmla="*/ 1535340763 h 762"/>
                <a:gd name="T6" fmla="*/ 2147483647 w 5216"/>
                <a:gd name="T7" fmla="*/ 1278611647 h 762"/>
                <a:gd name="T8" fmla="*/ 2147483647 w 5216"/>
                <a:gd name="T9" fmla="*/ 941341151 h 762"/>
                <a:gd name="T10" fmla="*/ 2147483647 w 5216"/>
                <a:gd name="T11" fmla="*/ 745017673 h 762"/>
                <a:gd name="T12" fmla="*/ 2147483647 w 5216"/>
                <a:gd name="T13" fmla="*/ 594001199 h 762"/>
                <a:gd name="T14" fmla="*/ 2147483647 w 5216"/>
                <a:gd name="T15" fmla="*/ 463118879 h 762"/>
                <a:gd name="T16" fmla="*/ 2147483647 w 5216"/>
                <a:gd name="T17" fmla="*/ 352373888 h 762"/>
                <a:gd name="T18" fmla="*/ 2147483647 w 5216"/>
                <a:gd name="T19" fmla="*/ 256729116 h 762"/>
                <a:gd name="T20" fmla="*/ 2147483647 w 5216"/>
                <a:gd name="T21" fmla="*/ 181220086 h 762"/>
                <a:gd name="T22" fmla="*/ 2147483647 w 5216"/>
                <a:gd name="T23" fmla="*/ 70475095 h 762"/>
                <a:gd name="T24" fmla="*/ 2147483647 w 5216"/>
                <a:gd name="T25" fmla="*/ 10067871 h 762"/>
                <a:gd name="T26" fmla="*/ 1622923434 w 5216"/>
                <a:gd name="T27" fmla="*/ 0 h 762"/>
                <a:gd name="T28" fmla="*/ 902184155 w 5216"/>
                <a:gd name="T29" fmla="*/ 25169677 h 762"/>
                <a:gd name="T30" fmla="*/ 277207537 w 5216"/>
                <a:gd name="T31" fmla="*/ 80542966 h 762"/>
                <a:gd name="T32" fmla="*/ 0 w 5216"/>
                <a:gd name="T33" fmla="*/ 120814448 h 762"/>
                <a:gd name="T34" fmla="*/ 791300823 w 5216"/>
                <a:gd name="T35" fmla="*/ 216457634 h 762"/>
                <a:gd name="T36" fmla="*/ 1643084329 w 5216"/>
                <a:gd name="T37" fmla="*/ 352373888 h 762"/>
                <a:gd name="T38" fmla="*/ 2147483647 w 5216"/>
                <a:gd name="T39" fmla="*/ 528560039 h 762"/>
                <a:gd name="T40" fmla="*/ 2147483647 w 5216"/>
                <a:gd name="T41" fmla="*/ 745017673 h 762"/>
                <a:gd name="T42" fmla="*/ 2147483647 w 5216"/>
                <a:gd name="T43" fmla="*/ 951409022 h 762"/>
                <a:gd name="T44" fmla="*/ 2147483647 w 5216"/>
                <a:gd name="T45" fmla="*/ 1298747388 h 762"/>
                <a:gd name="T46" fmla="*/ 2147483647 w 5216"/>
                <a:gd name="T47" fmla="*/ 1439697578 h 762"/>
                <a:gd name="T48" fmla="*/ 2147483647 w 5216"/>
                <a:gd name="T49" fmla="*/ 1560510440 h 762"/>
                <a:gd name="T50" fmla="*/ 2147483647 w 5216"/>
                <a:gd name="T51" fmla="*/ 1666223082 h 762"/>
                <a:gd name="T52" fmla="*/ 2147483647 w 5216"/>
                <a:gd name="T53" fmla="*/ 1746766048 h 762"/>
                <a:gd name="T54" fmla="*/ 2147483647 w 5216"/>
                <a:gd name="T55" fmla="*/ 1817239557 h 762"/>
                <a:gd name="T56" fmla="*/ 2147483647 w 5216"/>
                <a:gd name="T57" fmla="*/ 1862544975 h 762"/>
                <a:gd name="T58" fmla="*/ 2147483647 w 5216"/>
                <a:gd name="T59" fmla="*/ 1897782522 h 762"/>
                <a:gd name="T60" fmla="*/ 2147483647 w 5216"/>
                <a:gd name="T61" fmla="*/ 1917918264 h 762"/>
                <a:gd name="T62" fmla="*/ 2147483647 w 5216"/>
                <a:gd name="T63" fmla="*/ 1917918264 h 762"/>
                <a:gd name="T64" fmla="*/ 2147483647 w 5216"/>
                <a:gd name="T65" fmla="*/ 1907850393 h 762"/>
                <a:gd name="T66" fmla="*/ 2147483647 w 5216"/>
                <a:gd name="T67" fmla="*/ 1882680716 h 762"/>
                <a:gd name="T68" fmla="*/ 2147483647 w 5216"/>
                <a:gd name="T69" fmla="*/ 1842409233 h 762"/>
                <a:gd name="T70" fmla="*/ 2147483647 w 5216"/>
                <a:gd name="T71" fmla="*/ 1797103815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22"/>
            <p:cNvSpPr>
              <a:spLocks/>
            </p:cNvSpPr>
            <p:nvPr/>
          </p:nvSpPr>
          <p:spPr bwMode="hidden">
            <a:xfrm>
              <a:off x="4014" y="4334786"/>
              <a:ext cx="8164231" cy="1102902"/>
            </a:xfrm>
            <a:custGeom>
              <a:avLst/>
              <a:gdLst>
                <a:gd name="T0" fmla="*/ 0 w 5144"/>
                <a:gd name="T1" fmla="*/ 176788516 h 694"/>
                <a:gd name="T2" fmla="*/ 0 w 5144"/>
                <a:gd name="T3" fmla="*/ 176788516 h 694"/>
                <a:gd name="T4" fmla="*/ 45341320 w 5144"/>
                <a:gd name="T5" fmla="*/ 166685997 h 694"/>
                <a:gd name="T6" fmla="*/ 181368455 w 5144"/>
                <a:gd name="T7" fmla="*/ 141430495 h 694"/>
                <a:gd name="T8" fmla="*/ 413115802 w 5144"/>
                <a:gd name="T9" fmla="*/ 106072474 h 694"/>
                <a:gd name="T10" fmla="*/ 564257240 w 5144"/>
                <a:gd name="T11" fmla="*/ 85869026 h 694"/>
                <a:gd name="T12" fmla="*/ 740586536 w 5144"/>
                <a:gd name="T13" fmla="*/ 65663988 h 694"/>
                <a:gd name="T14" fmla="*/ 937069294 w 5144"/>
                <a:gd name="T15" fmla="*/ 50511005 h 694"/>
                <a:gd name="T16" fmla="*/ 1163779069 w 5144"/>
                <a:gd name="T17" fmla="*/ 35358021 h 694"/>
                <a:gd name="T18" fmla="*/ 1410642306 w 5144"/>
                <a:gd name="T19" fmla="*/ 20205038 h 694"/>
                <a:gd name="T20" fmla="*/ 1687732560 w 5144"/>
                <a:gd name="T21" fmla="*/ 10102519 h 694"/>
                <a:gd name="T22" fmla="*/ 1990012261 w 5144"/>
                <a:gd name="T23" fmla="*/ 5050465 h 694"/>
                <a:gd name="T24" fmla="*/ 2147483647 w 5144"/>
                <a:gd name="T25" fmla="*/ 0 h 694"/>
                <a:gd name="T26" fmla="*/ 2147483647 w 5144"/>
                <a:gd name="T27" fmla="*/ 5050465 h 694"/>
                <a:gd name="T28" fmla="*/ 2147483647 w 5144"/>
                <a:gd name="T29" fmla="*/ 15152984 h 694"/>
                <a:gd name="T30" fmla="*/ 2147483647 w 5144"/>
                <a:gd name="T31" fmla="*/ 35358021 h 694"/>
                <a:gd name="T32" fmla="*/ 2147483647 w 5144"/>
                <a:gd name="T33" fmla="*/ 60613523 h 694"/>
                <a:gd name="T34" fmla="*/ 2147483647 w 5144"/>
                <a:gd name="T35" fmla="*/ 101022009 h 694"/>
                <a:gd name="T36" fmla="*/ 2147483647 w 5144"/>
                <a:gd name="T37" fmla="*/ 146480960 h 694"/>
                <a:gd name="T38" fmla="*/ 2147483647 w 5144"/>
                <a:gd name="T39" fmla="*/ 202044018 h 694"/>
                <a:gd name="T40" fmla="*/ 2147483647 w 5144"/>
                <a:gd name="T41" fmla="*/ 267708006 h 694"/>
                <a:gd name="T42" fmla="*/ 2147483647 w 5144"/>
                <a:gd name="T43" fmla="*/ 348524978 h 694"/>
                <a:gd name="T44" fmla="*/ 2147483647 w 5144"/>
                <a:gd name="T45" fmla="*/ 439444468 h 694"/>
                <a:gd name="T46" fmla="*/ 2147483647 w 5144"/>
                <a:gd name="T47" fmla="*/ 545516942 h 694"/>
                <a:gd name="T48" fmla="*/ 2147483647 w 5144"/>
                <a:gd name="T49" fmla="*/ 671794454 h 694"/>
                <a:gd name="T50" fmla="*/ 2147483647 w 5144"/>
                <a:gd name="T51" fmla="*/ 808174484 h 694"/>
                <a:gd name="T52" fmla="*/ 2147483647 w 5144"/>
                <a:gd name="T53" fmla="*/ 959705908 h 694"/>
                <a:gd name="T54" fmla="*/ 2147483647 w 5144"/>
                <a:gd name="T55" fmla="*/ 1131443960 h 694"/>
                <a:gd name="T56" fmla="*/ 2147483647 w 5144"/>
                <a:gd name="T57" fmla="*/ 1318333405 h 694"/>
                <a:gd name="T58" fmla="*/ 2147483647 w 5144"/>
                <a:gd name="T59" fmla="*/ 1525427888 h 694"/>
                <a:gd name="T60" fmla="*/ 2147483647 w 5144"/>
                <a:gd name="T61" fmla="*/ 1752727409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 name="Freeform 26"/>
            <p:cNvSpPr>
              <a:spLocks/>
            </p:cNvSpPr>
            <p:nvPr/>
          </p:nvSpPr>
          <p:spPr bwMode="hidden">
            <a:xfrm>
              <a:off x="4157164" y="4316742"/>
              <a:ext cx="4939265" cy="926979"/>
            </a:xfrm>
            <a:custGeom>
              <a:avLst/>
              <a:gdLst>
                <a:gd name="T0" fmla="*/ 0 w 3112"/>
                <a:gd name="T1" fmla="*/ 1471387100 h 584"/>
                <a:gd name="T2" fmla="*/ 0 w 3112"/>
                <a:gd name="T3" fmla="*/ 1471387100 h 584"/>
                <a:gd name="T4" fmla="*/ 226718930 w 3112"/>
                <a:gd name="T5" fmla="*/ 1410919181 h 584"/>
                <a:gd name="T6" fmla="*/ 846417337 w 3112"/>
                <a:gd name="T7" fmla="*/ 1254710521 h 584"/>
                <a:gd name="T8" fmla="*/ 1274665262 w 3112"/>
                <a:gd name="T9" fmla="*/ 1148892058 h 584"/>
                <a:gd name="T10" fmla="*/ 1768409238 w 3112"/>
                <a:gd name="T11" fmla="*/ 1032994287 h 584"/>
                <a:gd name="T12" fmla="*/ 2147483647 w 3112"/>
                <a:gd name="T13" fmla="*/ 907018793 h 584"/>
                <a:gd name="T14" fmla="*/ 2147483647 w 3112"/>
                <a:gd name="T15" fmla="*/ 770967164 h 584"/>
                <a:gd name="T16" fmla="*/ 2147483647 w 3112"/>
                <a:gd name="T17" fmla="*/ 639952016 h 584"/>
                <a:gd name="T18" fmla="*/ 2147483647 w 3112"/>
                <a:gd name="T19" fmla="*/ 508938455 h 584"/>
                <a:gd name="T20" fmla="*/ 2147483647 w 3112"/>
                <a:gd name="T21" fmla="*/ 388002616 h 584"/>
                <a:gd name="T22" fmla="*/ 2147483647 w 3112"/>
                <a:gd name="T23" fmla="*/ 272106432 h 584"/>
                <a:gd name="T24" fmla="*/ 2147483647 w 3112"/>
                <a:gd name="T25" fmla="*/ 221716234 h 584"/>
                <a:gd name="T26" fmla="*/ 2147483647 w 3112"/>
                <a:gd name="T27" fmla="*/ 171326037 h 584"/>
                <a:gd name="T28" fmla="*/ 2147483647 w 3112"/>
                <a:gd name="T29" fmla="*/ 131013561 h 584"/>
                <a:gd name="T30" fmla="*/ 2147483647 w 3112"/>
                <a:gd name="T31" fmla="*/ 90702673 h 584"/>
                <a:gd name="T32" fmla="*/ 2147483647 w 3112"/>
                <a:gd name="T33" fmla="*/ 60467920 h 584"/>
                <a:gd name="T34" fmla="*/ 2147483647 w 3112"/>
                <a:gd name="T35" fmla="*/ 35272821 h 584"/>
                <a:gd name="T36" fmla="*/ 2147483647 w 3112"/>
                <a:gd name="T37" fmla="*/ 1511737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11" name="Freeform 28"/>
            <p:cNvSpPr>
              <a:spLocks/>
            </p:cNvSpPr>
            <p:nvPr/>
          </p:nvSpPr>
          <p:spPr bwMode="hidden">
            <a:xfrm>
              <a:off x="-3905250" y="4294188"/>
              <a:ext cx="13011150" cy="1892300"/>
            </a:xfrm>
            <a:custGeom>
              <a:avLst/>
              <a:gdLst>
                <a:gd name="T0" fmla="*/ 2147483647 w 8196"/>
                <a:gd name="T1" fmla="*/ 1290320000 h 1192"/>
                <a:gd name="T2" fmla="*/ 2147483647 w 8196"/>
                <a:gd name="T3" fmla="*/ 1436489063 h 1192"/>
                <a:gd name="T4" fmla="*/ 2147483647 w 8196"/>
                <a:gd name="T5" fmla="*/ 1562496875 h 1192"/>
                <a:gd name="T6" fmla="*/ 2147483647 w 8196"/>
                <a:gd name="T7" fmla="*/ 1678424063 h 1192"/>
                <a:gd name="T8" fmla="*/ 2147483647 w 8196"/>
                <a:gd name="T9" fmla="*/ 1769149688 h 1192"/>
                <a:gd name="T10" fmla="*/ 2147483647 w 8196"/>
                <a:gd name="T11" fmla="*/ 1839714063 h 1192"/>
                <a:gd name="T12" fmla="*/ 2147483647 w 8196"/>
                <a:gd name="T13" fmla="*/ 1890117188 h 1192"/>
                <a:gd name="T14" fmla="*/ 2147483647 w 8196"/>
                <a:gd name="T15" fmla="*/ 1920359063 h 1192"/>
                <a:gd name="T16" fmla="*/ 2147483647 w 8196"/>
                <a:gd name="T17" fmla="*/ 1915318750 h 1192"/>
                <a:gd name="T18" fmla="*/ 2147483647 w 8196"/>
                <a:gd name="T19" fmla="*/ 1890117188 h 1192"/>
                <a:gd name="T20" fmla="*/ 2147483647 w 8196"/>
                <a:gd name="T21" fmla="*/ 1829633438 h 1192"/>
                <a:gd name="T22" fmla="*/ 2147483647 w 8196"/>
                <a:gd name="T23" fmla="*/ 1738907813 h 1192"/>
                <a:gd name="T24" fmla="*/ 2147483647 w 8196"/>
                <a:gd name="T25" fmla="*/ 1617940313 h 1192"/>
                <a:gd name="T26" fmla="*/ 2147483647 w 8196"/>
                <a:gd name="T27" fmla="*/ 1456650313 h 1192"/>
                <a:gd name="T28" fmla="*/ 2147483647 w 8196"/>
                <a:gd name="T29" fmla="*/ 1260078125 h 1192"/>
                <a:gd name="T30" fmla="*/ 2147483647 w 8196"/>
                <a:gd name="T31" fmla="*/ 1023183438 h 1192"/>
                <a:gd name="T32" fmla="*/ 2147483647 w 8196"/>
                <a:gd name="T33" fmla="*/ 745966250 h 1192"/>
                <a:gd name="T34" fmla="*/ 2147483647 w 8196"/>
                <a:gd name="T35" fmla="*/ 604837500 h 1192"/>
                <a:gd name="T36" fmla="*/ 2147483647 w 8196"/>
                <a:gd name="T37" fmla="*/ 372983125 h 1192"/>
                <a:gd name="T38" fmla="*/ 2147483647 w 8196"/>
                <a:gd name="T39" fmla="*/ 206652813 h 1192"/>
                <a:gd name="T40" fmla="*/ 2147483647 w 8196"/>
                <a:gd name="T41" fmla="*/ 90725625 h 1192"/>
                <a:gd name="T42" fmla="*/ 2147483647 w 8196"/>
                <a:gd name="T43" fmla="*/ 25201563 h 1192"/>
                <a:gd name="T44" fmla="*/ 2147483647 w 8196"/>
                <a:gd name="T45" fmla="*/ 0 h 1192"/>
                <a:gd name="T46" fmla="*/ 2147483647 w 8196"/>
                <a:gd name="T47" fmla="*/ 10080625 h 1192"/>
                <a:gd name="T48" fmla="*/ 2147483647 w 8196"/>
                <a:gd name="T49" fmla="*/ 50403125 h 1192"/>
                <a:gd name="T50" fmla="*/ 1804431875 w 8196"/>
                <a:gd name="T51" fmla="*/ 110886875 h 1192"/>
                <a:gd name="T52" fmla="*/ 1335682813 w 8196"/>
                <a:gd name="T53" fmla="*/ 186491563 h 1192"/>
                <a:gd name="T54" fmla="*/ 942538438 w 8196"/>
                <a:gd name="T55" fmla="*/ 272176875 h 1192"/>
                <a:gd name="T56" fmla="*/ 624998750 w 8196"/>
                <a:gd name="T57" fmla="*/ 362902500 h 1192"/>
                <a:gd name="T58" fmla="*/ 372983125 w 8196"/>
                <a:gd name="T59" fmla="*/ 443547500 h 1192"/>
                <a:gd name="T60" fmla="*/ 120967500 w 8196"/>
                <a:gd name="T61" fmla="*/ 544353750 h 1192"/>
                <a:gd name="T62" fmla="*/ 0 w 8196"/>
                <a:gd name="T63" fmla="*/ 604837500 h 1192"/>
                <a:gd name="T64" fmla="*/ 2147483647 w 8196"/>
                <a:gd name="T65" fmla="*/ 2147483647 h 1192"/>
                <a:gd name="T66" fmla="*/ 2147483647 w 8196"/>
                <a:gd name="T67" fmla="*/ 2147483647 h 1192"/>
                <a:gd name="T68" fmla="*/ 2147483647 w 8196"/>
                <a:gd name="T69" fmla="*/ 1285279688 h 1192"/>
                <a:gd name="T70" fmla="*/ 2147483647 w 8196"/>
                <a:gd name="T71" fmla="*/ 12903200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4" name="Text Placeholder 3"/>
          <p:cNvSpPr>
            <a:spLocks noGrp="1"/>
          </p:cNvSpPr>
          <p:nvPr>
            <p:ph type="body" sz="half" idx="2"/>
          </p:nvPr>
        </p:nvSpPr>
        <p:spPr>
          <a:xfrm>
            <a:off x="914400" y="3581400"/>
            <a:ext cx="3352800" cy="1905001"/>
          </a:xfrm>
        </p:spPr>
        <p:txBody>
          <a:bodyPr>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Date Placeholder 4"/>
          <p:cNvSpPr>
            <a:spLocks noGrp="1"/>
          </p:cNvSpPr>
          <p:nvPr>
            <p:ph type="dt" sz="half" idx="10"/>
          </p:nvPr>
        </p:nvSpPr>
        <p:spPr/>
        <p:txBody>
          <a:bodyPr/>
          <a:lstStyle>
            <a:lvl1pPr>
              <a:defRPr/>
            </a:lvl1pPr>
          </a:lstStyle>
          <a:p>
            <a:pPr>
              <a:defRPr/>
            </a:pPr>
            <a:fld id="{8813311E-A3C1-4145-9130-9AB06AE3972D}" type="datetime1">
              <a:rPr lang="en-US" smtClean="0"/>
              <a:pPr>
                <a:defRPr/>
              </a:pPr>
              <a:t>1/12/2018</a:t>
            </a:fld>
            <a:endParaRPr lang="en-US"/>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p:txBody>
          <a:bodyPr/>
          <a:lstStyle>
            <a:lvl1pPr>
              <a:defRPr/>
            </a:lvl1pPr>
          </a:lstStyle>
          <a:p>
            <a:pPr>
              <a:defRPr/>
            </a:pPr>
            <a:fld id="{758A8701-E4CD-4132-82C7-03278D5708CF}" type="slidenum">
              <a:rPr lang="en-US"/>
              <a:pPr>
                <a:defRPr/>
              </a:pPr>
              <a:t>‹#›</a:t>
            </a:fld>
            <a:endParaRPr lang="en-US"/>
          </a:p>
        </p:txBody>
      </p:sp>
    </p:spTree>
    <p:extLst>
      <p:ext uri="{BB962C8B-B14F-4D97-AF65-F5344CB8AC3E}">
        <p14:creationId xmlns:p14="http://schemas.microsoft.com/office/powerpoint/2010/main" val="2947343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4"/>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6" name="Group 8"/>
          <p:cNvGrpSpPr>
            <a:grpSpLocks noChangeAspect="1"/>
          </p:cNvGrpSpPr>
          <p:nvPr/>
        </p:nvGrpSpPr>
        <p:grpSpPr bwMode="auto">
          <a:xfrm>
            <a:off x="211138" y="5354638"/>
            <a:ext cx="8723312" cy="1330325"/>
            <a:chOff x="-3905250" y="4294188"/>
            <a:chExt cx="13011150" cy="1892300"/>
          </a:xfrm>
        </p:grpSpPr>
        <p:sp>
          <p:nvSpPr>
            <p:cNvPr id="7" name="Freeform 14"/>
            <p:cNvSpPr>
              <a:spLocks/>
            </p:cNvSpPr>
            <p:nvPr/>
          </p:nvSpPr>
          <p:spPr bwMode="hidden">
            <a:xfrm>
              <a:off x="4810681" y="4499676"/>
              <a:ext cx="4295219" cy="1016152"/>
            </a:xfrm>
            <a:custGeom>
              <a:avLst/>
              <a:gdLst>
                <a:gd name="T0" fmla="*/ 2147483647 w 2706"/>
                <a:gd name="T1" fmla="*/ 0 h 640"/>
                <a:gd name="T2" fmla="*/ 2147483647 w 2706"/>
                <a:gd name="T3" fmla="*/ 0 h 640"/>
                <a:gd name="T4" fmla="*/ 2147483647 w 2706"/>
                <a:gd name="T5" fmla="*/ 45375950 h 640"/>
                <a:gd name="T6" fmla="*/ 2147483647 w 2706"/>
                <a:gd name="T7" fmla="*/ 95794554 h 640"/>
                <a:gd name="T8" fmla="*/ 2147483647 w 2706"/>
                <a:gd name="T9" fmla="*/ 151254225 h 640"/>
                <a:gd name="T10" fmla="*/ 2147483647 w 2706"/>
                <a:gd name="T11" fmla="*/ 206713896 h 640"/>
                <a:gd name="T12" fmla="*/ 2147483647 w 2706"/>
                <a:gd name="T13" fmla="*/ 272258876 h 640"/>
                <a:gd name="T14" fmla="*/ 2147483647 w 2706"/>
                <a:gd name="T15" fmla="*/ 337802267 h 640"/>
                <a:gd name="T16" fmla="*/ 2147483647 w 2706"/>
                <a:gd name="T17" fmla="*/ 413429380 h 640"/>
                <a:gd name="T18" fmla="*/ 2147483647 w 2706"/>
                <a:gd name="T19" fmla="*/ 489056492 h 640"/>
                <a:gd name="T20" fmla="*/ 2147483647 w 2706"/>
                <a:gd name="T21" fmla="*/ 489056492 h 640"/>
                <a:gd name="T22" fmla="*/ 2147483647 w 2706"/>
                <a:gd name="T23" fmla="*/ 635269651 h 640"/>
                <a:gd name="T24" fmla="*/ 2147483647 w 2706"/>
                <a:gd name="T25" fmla="*/ 766356435 h 640"/>
                <a:gd name="T26" fmla="*/ 2147483647 w 2706"/>
                <a:gd name="T27" fmla="*/ 887361085 h 640"/>
                <a:gd name="T28" fmla="*/ 1995446684 w 2706"/>
                <a:gd name="T29" fmla="*/ 1003323081 h 640"/>
                <a:gd name="T30" fmla="*/ 1471390284 w 2706"/>
                <a:gd name="T31" fmla="*/ 1104158702 h 640"/>
                <a:gd name="T32" fmla="*/ 962451277 w 2706"/>
                <a:gd name="T33" fmla="*/ 1194912190 h 640"/>
                <a:gd name="T34" fmla="*/ 473666148 w 2706"/>
                <a:gd name="T35" fmla="*/ 1280623023 h 640"/>
                <a:gd name="T36" fmla="*/ 0 w 2706"/>
                <a:gd name="T37" fmla="*/ 1356250136 h 640"/>
                <a:gd name="T38" fmla="*/ 0 w 2706"/>
                <a:gd name="T39" fmla="*/ 1356250136 h 640"/>
                <a:gd name="T40" fmla="*/ 327535052 w 2706"/>
                <a:gd name="T41" fmla="*/ 1401626086 h 640"/>
                <a:gd name="T42" fmla="*/ 639954298 w 2706"/>
                <a:gd name="T43" fmla="*/ 1441960969 h 640"/>
                <a:gd name="T44" fmla="*/ 942294224 w 2706"/>
                <a:gd name="T45" fmla="*/ 1477253198 h 640"/>
                <a:gd name="T46" fmla="*/ 1239596076 w 2706"/>
                <a:gd name="T47" fmla="*/ 1507504361 h 640"/>
                <a:gd name="T48" fmla="*/ 1526818609 w 2706"/>
                <a:gd name="T49" fmla="*/ 1537755524 h 640"/>
                <a:gd name="T50" fmla="*/ 1803964996 w 2706"/>
                <a:gd name="T51" fmla="*/ 1557922965 h 640"/>
                <a:gd name="T52" fmla="*/ 2071032063 w 2706"/>
                <a:gd name="T53" fmla="*/ 1578090407 h 640"/>
                <a:gd name="T54" fmla="*/ 2147483647 w 2706"/>
                <a:gd name="T55" fmla="*/ 1593215194 h 640"/>
                <a:gd name="T56" fmla="*/ 2147483647 w 2706"/>
                <a:gd name="T57" fmla="*/ 1603298915 h 640"/>
                <a:gd name="T58" fmla="*/ 2147483647 w 2706"/>
                <a:gd name="T59" fmla="*/ 1608341570 h 640"/>
                <a:gd name="T60" fmla="*/ 2147483647 w 2706"/>
                <a:gd name="T61" fmla="*/ 1613382636 h 640"/>
                <a:gd name="T62" fmla="*/ 2147483647 w 2706"/>
                <a:gd name="T63" fmla="*/ 1613382636 h 640"/>
                <a:gd name="T64" fmla="*/ 2147483647 w 2706"/>
                <a:gd name="T65" fmla="*/ 1608341570 h 640"/>
                <a:gd name="T66" fmla="*/ 2147483647 w 2706"/>
                <a:gd name="T67" fmla="*/ 1603298915 h 640"/>
                <a:gd name="T68" fmla="*/ 2147483647 w 2706"/>
                <a:gd name="T69" fmla="*/ 1593215194 h 640"/>
                <a:gd name="T70" fmla="*/ 2147483647 w 2706"/>
                <a:gd name="T71" fmla="*/ 1578090407 h 640"/>
                <a:gd name="T72" fmla="*/ 2147483647 w 2706"/>
                <a:gd name="T73" fmla="*/ 1562964032 h 640"/>
                <a:gd name="T74" fmla="*/ 2147483647 w 2706"/>
                <a:gd name="T75" fmla="*/ 1542796590 h 640"/>
                <a:gd name="T76" fmla="*/ 2147483647 w 2706"/>
                <a:gd name="T77" fmla="*/ 1517588082 h 640"/>
                <a:gd name="T78" fmla="*/ 2147483647 w 2706"/>
                <a:gd name="T79" fmla="*/ 1492379573 h 640"/>
                <a:gd name="T80" fmla="*/ 2147483647 w 2706"/>
                <a:gd name="T81" fmla="*/ 1462128411 h 640"/>
                <a:gd name="T82" fmla="*/ 2147483647 w 2706"/>
                <a:gd name="T83" fmla="*/ 1431877248 h 640"/>
                <a:gd name="T84" fmla="*/ 2147483647 w 2706"/>
                <a:gd name="T85" fmla="*/ 1396585019 h 640"/>
                <a:gd name="T86" fmla="*/ 2147483647 w 2706"/>
                <a:gd name="T87" fmla="*/ 1361291202 h 640"/>
                <a:gd name="T88" fmla="*/ 2147483647 w 2706"/>
                <a:gd name="T89" fmla="*/ 1320956319 h 640"/>
                <a:gd name="T90" fmla="*/ 2147483647 w 2706"/>
                <a:gd name="T91" fmla="*/ 1280623023 h 640"/>
                <a:gd name="T92" fmla="*/ 2147483647 w 2706"/>
                <a:gd name="T93" fmla="*/ 1235245485 h 640"/>
                <a:gd name="T94" fmla="*/ 2147483647 w 2706"/>
                <a:gd name="T95" fmla="*/ 1189869535 h 640"/>
                <a:gd name="T96" fmla="*/ 2147483647 w 2706"/>
                <a:gd name="T97" fmla="*/ 1089033914 h 640"/>
                <a:gd name="T98" fmla="*/ 2147483647 w 2706"/>
                <a:gd name="T99" fmla="*/ 983155639 h 640"/>
                <a:gd name="T100" fmla="*/ 2147483647 w 2706"/>
                <a:gd name="T101" fmla="*/ 983155639 h 640"/>
                <a:gd name="T102" fmla="*/ 2147483647 w 2706"/>
                <a:gd name="T103" fmla="*/ 978112985 h 640"/>
                <a:gd name="T104" fmla="*/ 2147483647 w 2706"/>
                <a:gd name="T105" fmla="*/ 978112985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18"/>
            <p:cNvSpPr>
              <a:spLocks/>
            </p:cNvSpPr>
            <p:nvPr/>
          </p:nvSpPr>
          <p:spPr bwMode="hidden">
            <a:xfrm>
              <a:off x="-308538" y="4319027"/>
              <a:ext cx="8280254" cy="1208092"/>
            </a:xfrm>
            <a:custGeom>
              <a:avLst/>
              <a:gdLst>
                <a:gd name="T0" fmla="*/ 2147483647 w 5216"/>
                <a:gd name="T1" fmla="*/ 1794685668 h 762"/>
                <a:gd name="T2" fmla="*/ 2147483647 w 5216"/>
                <a:gd name="T3" fmla="*/ 1724305590 h 762"/>
                <a:gd name="T4" fmla="*/ 2147483647 w 5216"/>
                <a:gd name="T5" fmla="*/ 1533274853 h 762"/>
                <a:gd name="T6" fmla="*/ 2147483647 w 5216"/>
                <a:gd name="T7" fmla="*/ 1276891413 h 762"/>
                <a:gd name="T8" fmla="*/ 2147483647 w 5216"/>
                <a:gd name="T9" fmla="*/ 940073143 h 762"/>
                <a:gd name="T10" fmla="*/ 2147483647 w 5216"/>
                <a:gd name="T11" fmla="*/ 744015032 h 762"/>
                <a:gd name="T12" fmla="*/ 2147483647 w 5216"/>
                <a:gd name="T13" fmla="*/ 593201710 h 762"/>
                <a:gd name="T14" fmla="*/ 2147483647 w 5216"/>
                <a:gd name="T15" fmla="*/ 462496302 h 762"/>
                <a:gd name="T16" fmla="*/ 2147483647 w 5216"/>
                <a:gd name="T17" fmla="*/ 351898809 h 762"/>
                <a:gd name="T18" fmla="*/ 2147483647 w 5216"/>
                <a:gd name="T19" fmla="*/ 256383440 h 762"/>
                <a:gd name="T20" fmla="*/ 2147483647 w 5216"/>
                <a:gd name="T21" fmla="*/ 180975987 h 762"/>
                <a:gd name="T22" fmla="*/ 2147483647 w 5216"/>
                <a:gd name="T23" fmla="*/ 70380079 h 762"/>
                <a:gd name="T24" fmla="*/ 2147483647 w 5216"/>
                <a:gd name="T25" fmla="*/ 10054750 h 762"/>
                <a:gd name="T26" fmla="*/ 1622923434 w 5216"/>
                <a:gd name="T27" fmla="*/ 0 h 762"/>
                <a:gd name="T28" fmla="*/ 902184155 w 5216"/>
                <a:gd name="T29" fmla="*/ 25135289 h 762"/>
                <a:gd name="T30" fmla="*/ 277207537 w 5216"/>
                <a:gd name="T31" fmla="*/ 80434829 h 762"/>
                <a:gd name="T32" fmla="*/ 0 w 5216"/>
                <a:gd name="T33" fmla="*/ 120650658 h 762"/>
                <a:gd name="T34" fmla="*/ 791300823 w 5216"/>
                <a:gd name="T35" fmla="*/ 216166026 h 762"/>
                <a:gd name="T36" fmla="*/ 1643084329 w 5216"/>
                <a:gd name="T37" fmla="*/ 351898809 h 762"/>
                <a:gd name="T38" fmla="*/ 2147483647 w 5216"/>
                <a:gd name="T39" fmla="*/ 527849006 h 762"/>
                <a:gd name="T40" fmla="*/ 2147483647 w 5216"/>
                <a:gd name="T41" fmla="*/ 744015032 h 762"/>
                <a:gd name="T42" fmla="*/ 2147483647 w 5216"/>
                <a:gd name="T43" fmla="*/ 950127893 h 762"/>
                <a:gd name="T44" fmla="*/ 2147483647 w 5216"/>
                <a:gd name="T45" fmla="*/ 1296999327 h 762"/>
                <a:gd name="T46" fmla="*/ 2147483647 w 5216"/>
                <a:gd name="T47" fmla="*/ 1437759485 h 762"/>
                <a:gd name="T48" fmla="*/ 2147483647 w 5216"/>
                <a:gd name="T49" fmla="*/ 1558410142 h 762"/>
                <a:gd name="T50" fmla="*/ 2147483647 w 5216"/>
                <a:gd name="T51" fmla="*/ 1663980261 h 762"/>
                <a:gd name="T52" fmla="*/ 2147483647 w 5216"/>
                <a:gd name="T53" fmla="*/ 1744413504 h 762"/>
                <a:gd name="T54" fmla="*/ 2147483647 w 5216"/>
                <a:gd name="T55" fmla="*/ 1814793583 h 762"/>
                <a:gd name="T56" fmla="*/ 2147483647 w 5216"/>
                <a:gd name="T57" fmla="*/ 1860038372 h 762"/>
                <a:gd name="T58" fmla="*/ 2147483647 w 5216"/>
                <a:gd name="T59" fmla="*/ 1895228412 h 762"/>
                <a:gd name="T60" fmla="*/ 2147483647 w 5216"/>
                <a:gd name="T61" fmla="*/ 1915336326 h 762"/>
                <a:gd name="T62" fmla="*/ 2147483647 w 5216"/>
                <a:gd name="T63" fmla="*/ 1915336326 h 762"/>
                <a:gd name="T64" fmla="*/ 2147483647 w 5216"/>
                <a:gd name="T65" fmla="*/ 1905281576 h 762"/>
                <a:gd name="T66" fmla="*/ 2147483647 w 5216"/>
                <a:gd name="T67" fmla="*/ 1880146287 h 762"/>
                <a:gd name="T68" fmla="*/ 2147483647 w 5216"/>
                <a:gd name="T69" fmla="*/ 1839928872 h 762"/>
                <a:gd name="T70" fmla="*/ 2147483647 w 5216"/>
                <a:gd name="T71" fmla="*/ 1794685668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22"/>
            <p:cNvSpPr>
              <a:spLocks/>
            </p:cNvSpPr>
            <p:nvPr/>
          </p:nvSpPr>
          <p:spPr bwMode="hidden">
            <a:xfrm>
              <a:off x="4014" y="4334834"/>
              <a:ext cx="8164231" cy="1101960"/>
            </a:xfrm>
            <a:custGeom>
              <a:avLst/>
              <a:gdLst>
                <a:gd name="T0" fmla="*/ 0 w 5144"/>
                <a:gd name="T1" fmla="*/ 176486674 h 694"/>
                <a:gd name="T2" fmla="*/ 0 w 5144"/>
                <a:gd name="T3" fmla="*/ 176486674 h 694"/>
                <a:gd name="T4" fmla="*/ 45341320 w 5144"/>
                <a:gd name="T5" fmla="*/ 166400724 h 694"/>
                <a:gd name="T6" fmla="*/ 181368455 w 5144"/>
                <a:gd name="T7" fmla="*/ 141189022 h 694"/>
                <a:gd name="T8" fmla="*/ 413115802 w 5144"/>
                <a:gd name="T9" fmla="*/ 105891370 h 694"/>
                <a:gd name="T10" fmla="*/ 564257240 w 5144"/>
                <a:gd name="T11" fmla="*/ 85722643 h 694"/>
                <a:gd name="T12" fmla="*/ 740586536 w 5144"/>
                <a:gd name="T13" fmla="*/ 65552329 h 694"/>
                <a:gd name="T14" fmla="*/ 937069294 w 5144"/>
                <a:gd name="T15" fmla="*/ 50424991 h 694"/>
                <a:gd name="T16" fmla="*/ 1163779069 w 5144"/>
                <a:gd name="T17" fmla="*/ 35297652 h 694"/>
                <a:gd name="T18" fmla="*/ 1410642306 w 5144"/>
                <a:gd name="T19" fmla="*/ 20170314 h 694"/>
                <a:gd name="T20" fmla="*/ 1687732560 w 5144"/>
                <a:gd name="T21" fmla="*/ 10084363 h 694"/>
                <a:gd name="T22" fmla="*/ 1990012261 w 5144"/>
                <a:gd name="T23" fmla="*/ 5042975 h 694"/>
                <a:gd name="T24" fmla="*/ 2147483647 w 5144"/>
                <a:gd name="T25" fmla="*/ 0 h 694"/>
                <a:gd name="T26" fmla="*/ 2147483647 w 5144"/>
                <a:gd name="T27" fmla="*/ 5042975 h 694"/>
                <a:gd name="T28" fmla="*/ 2147483647 w 5144"/>
                <a:gd name="T29" fmla="*/ 15127339 h 694"/>
                <a:gd name="T30" fmla="*/ 2147483647 w 5144"/>
                <a:gd name="T31" fmla="*/ 35297652 h 694"/>
                <a:gd name="T32" fmla="*/ 2147483647 w 5144"/>
                <a:gd name="T33" fmla="*/ 60509354 h 694"/>
                <a:gd name="T34" fmla="*/ 2147483647 w 5144"/>
                <a:gd name="T35" fmla="*/ 100849982 h 694"/>
                <a:gd name="T36" fmla="*/ 2147483647 w 5144"/>
                <a:gd name="T37" fmla="*/ 146231997 h 694"/>
                <a:gd name="T38" fmla="*/ 2147483647 w 5144"/>
                <a:gd name="T39" fmla="*/ 201698376 h 694"/>
                <a:gd name="T40" fmla="*/ 2147483647 w 5144"/>
                <a:gd name="T41" fmla="*/ 267250705 h 694"/>
                <a:gd name="T42" fmla="*/ 2147483647 w 5144"/>
                <a:gd name="T43" fmla="*/ 347930373 h 694"/>
                <a:gd name="T44" fmla="*/ 2147483647 w 5144"/>
                <a:gd name="T45" fmla="*/ 438694404 h 694"/>
                <a:gd name="T46" fmla="*/ 2147483647 w 5144"/>
                <a:gd name="T47" fmla="*/ 544585774 h 694"/>
                <a:gd name="T48" fmla="*/ 2147483647 w 5144"/>
                <a:gd name="T49" fmla="*/ 670647457 h 694"/>
                <a:gd name="T50" fmla="*/ 2147483647 w 5144"/>
                <a:gd name="T51" fmla="*/ 806793504 h 694"/>
                <a:gd name="T52" fmla="*/ 2147483647 w 5144"/>
                <a:gd name="T53" fmla="*/ 958068477 h 694"/>
                <a:gd name="T54" fmla="*/ 2147483647 w 5144"/>
                <a:gd name="T55" fmla="*/ 1129512176 h 694"/>
                <a:gd name="T56" fmla="*/ 2147483647 w 5144"/>
                <a:gd name="T57" fmla="*/ 1316083213 h 694"/>
                <a:gd name="T58" fmla="*/ 2147483647 w 5144"/>
                <a:gd name="T59" fmla="*/ 1522824565 h 694"/>
                <a:gd name="T60" fmla="*/ 2147483647 w 5144"/>
                <a:gd name="T61" fmla="*/ 1749734642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 name="Freeform 26"/>
            <p:cNvSpPr>
              <a:spLocks/>
            </p:cNvSpPr>
            <p:nvPr/>
          </p:nvSpPr>
          <p:spPr bwMode="hidden">
            <a:xfrm>
              <a:off x="4157164" y="4316769"/>
              <a:ext cx="4939265" cy="925827"/>
            </a:xfrm>
            <a:custGeom>
              <a:avLst/>
              <a:gdLst>
                <a:gd name="T0" fmla="*/ 0 w 3112"/>
                <a:gd name="T1" fmla="*/ 1467732250 h 584"/>
                <a:gd name="T2" fmla="*/ 0 w 3112"/>
                <a:gd name="T3" fmla="*/ 1467732250 h 584"/>
                <a:gd name="T4" fmla="*/ 226718930 w 3112"/>
                <a:gd name="T5" fmla="*/ 1407413987 h 584"/>
                <a:gd name="T6" fmla="*/ 846417337 w 3112"/>
                <a:gd name="T7" fmla="*/ 1251592864 h 584"/>
                <a:gd name="T8" fmla="*/ 1274665262 w 3112"/>
                <a:gd name="T9" fmla="*/ 1146037488 h 584"/>
                <a:gd name="T10" fmla="*/ 1768409238 w 3112"/>
                <a:gd name="T11" fmla="*/ 1030428012 h 584"/>
                <a:gd name="T12" fmla="*/ 2147483647 w 3112"/>
                <a:gd name="T13" fmla="*/ 904766021 h 584"/>
                <a:gd name="T14" fmla="*/ 2147483647 w 3112"/>
                <a:gd name="T15" fmla="*/ 769051514 h 584"/>
                <a:gd name="T16" fmla="*/ 2147483647 w 3112"/>
                <a:gd name="T17" fmla="*/ 638362472 h 584"/>
                <a:gd name="T18" fmla="*/ 2147483647 w 3112"/>
                <a:gd name="T19" fmla="*/ 507675016 h 584"/>
                <a:gd name="T20" fmla="*/ 2147483647 w 3112"/>
                <a:gd name="T21" fmla="*/ 387038490 h 584"/>
                <a:gd name="T22" fmla="*/ 2147483647 w 3112"/>
                <a:gd name="T23" fmla="*/ 271430599 h 584"/>
                <a:gd name="T24" fmla="*/ 2147483647 w 3112"/>
                <a:gd name="T25" fmla="*/ 221164851 h 584"/>
                <a:gd name="T26" fmla="*/ 2147483647 w 3112"/>
                <a:gd name="T27" fmla="*/ 170900689 h 584"/>
                <a:gd name="T28" fmla="*/ 2147483647 w 3112"/>
                <a:gd name="T29" fmla="*/ 130689042 h 584"/>
                <a:gd name="T30" fmla="*/ 2147483647 w 3112"/>
                <a:gd name="T31" fmla="*/ 90477395 h 584"/>
                <a:gd name="T32" fmla="*/ 2147483647 w 3112"/>
                <a:gd name="T33" fmla="*/ 60318263 h 584"/>
                <a:gd name="T34" fmla="*/ 2147483647 w 3112"/>
                <a:gd name="T35" fmla="*/ 35184597 h 584"/>
                <a:gd name="T36" fmla="*/ 2147483647 w 3112"/>
                <a:gd name="T37" fmla="*/ 15079566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11" name="Freeform 25"/>
            <p:cNvSpPr>
              <a:spLocks/>
            </p:cNvSpPr>
            <p:nvPr/>
          </p:nvSpPr>
          <p:spPr bwMode="hidden">
            <a:xfrm>
              <a:off x="-3905250" y="4294188"/>
              <a:ext cx="13011150" cy="1892300"/>
            </a:xfrm>
            <a:custGeom>
              <a:avLst/>
              <a:gdLst>
                <a:gd name="T0" fmla="*/ 2147483647 w 8196"/>
                <a:gd name="T1" fmla="*/ 1290320000 h 1192"/>
                <a:gd name="T2" fmla="*/ 2147483647 w 8196"/>
                <a:gd name="T3" fmla="*/ 1436489063 h 1192"/>
                <a:gd name="T4" fmla="*/ 2147483647 w 8196"/>
                <a:gd name="T5" fmla="*/ 1562496875 h 1192"/>
                <a:gd name="T6" fmla="*/ 2147483647 w 8196"/>
                <a:gd name="T7" fmla="*/ 1678424063 h 1192"/>
                <a:gd name="T8" fmla="*/ 2147483647 w 8196"/>
                <a:gd name="T9" fmla="*/ 1769149688 h 1192"/>
                <a:gd name="T10" fmla="*/ 2147483647 w 8196"/>
                <a:gd name="T11" fmla="*/ 1839714063 h 1192"/>
                <a:gd name="T12" fmla="*/ 2147483647 w 8196"/>
                <a:gd name="T13" fmla="*/ 1890117188 h 1192"/>
                <a:gd name="T14" fmla="*/ 2147483647 w 8196"/>
                <a:gd name="T15" fmla="*/ 1920359063 h 1192"/>
                <a:gd name="T16" fmla="*/ 2147483647 w 8196"/>
                <a:gd name="T17" fmla="*/ 1915318750 h 1192"/>
                <a:gd name="T18" fmla="*/ 2147483647 w 8196"/>
                <a:gd name="T19" fmla="*/ 1890117188 h 1192"/>
                <a:gd name="T20" fmla="*/ 2147483647 w 8196"/>
                <a:gd name="T21" fmla="*/ 1829633438 h 1192"/>
                <a:gd name="T22" fmla="*/ 2147483647 w 8196"/>
                <a:gd name="T23" fmla="*/ 1738907813 h 1192"/>
                <a:gd name="T24" fmla="*/ 2147483647 w 8196"/>
                <a:gd name="T25" fmla="*/ 1617940313 h 1192"/>
                <a:gd name="T26" fmla="*/ 2147483647 w 8196"/>
                <a:gd name="T27" fmla="*/ 1456650313 h 1192"/>
                <a:gd name="T28" fmla="*/ 2147483647 w 8196"/>
                <a:gd name="T29" fmla="*/ 1260078125 h 1192"/>
                <a:gd name="T30" fmla="*/ 2147483647 w 8196"/>
                <a:gd name="T31" fmla="*/ 1023183438 h 1192"/>
                <a:gd name="T32" fmla="*/ 2147483647 w 8196"/>
                <a:gd name="T33" fmla="*/ 745966250 h 1192"/>
                <a:gd name="T34" fmla="*/ 2147483647 w 8196"/>
                <a:gd name="T35" fmla="*/ 604837500 h 1192"/>
                <a:gd name="T36" fmla="*/ 2147483647 w 8196"/>
                <a:gd name="T37" fmla="*/ 372983125 h 1192"/>
                <a:gd name="T38" fmla="*/ 2147483647 w 8196"/>
                <a:gd name="T39" fmla="*/ 206652813 h 1192"/>
                <a:gd name="T40" fmla="*/ 2147483647 w 8196"/>
                <a:gd name="T41" fmla="*/ 90725625 h 1192"/>
                <a:gd name="T42" fmla="*/ 2147483647 w 8196"/>
                <a:gd name="T43" fmla="*/ 25201563 h 1192"/>
                <a:gd name="T44" fmla="*/ 2147483647 w 8196"/>
                <a:gd name="T45" fmla="*/ 0 h 1192"/>
                <a:gd name="T46" fmla="*/ 2147483647 w 8196"/>
                <a:gd name="T47" fmla="*/ 10080625 h 1192"/>
                <a:gd name="T48" fmla="*/ 2147483647 w 8196"/>
                <a:gd name="T49" fmla="*/ 50403125 h 1192"/>
                <a:gd name="T50" fmla="*/ 1804431875 w 8196"/>
                <a:gd name="T51" fmla="*/ 110886875 h 1192"/>
                <a:gd name="T52" fmla="*/ 1335682813 w 8196"/>
                <a:gd name="T53" fmla="*/ 186491563 h 1192"/>
                <a:gd name="T54" fmla="*/ 942538438 w 8196"/>
                <a:gd name="T55" fmla="*/ 272176875 h 1192"/>
                <a:gd name="T56" fmla="*/ 624998750 w 8196"/>
                <a:gd name="T57" fmla="*/ 362902500 h 1192"/>
                <a:gd name="T58" fmla="*/ 372983125 w 8196"/>
                <a:gd name="T59" fmla="*/ 443547500 h 1192"/>
                <a:gd name="T60" fmla="*/ 120967500 w 8196"/>
                <a:gd name="T61" fmla="*/ 544353750 h 1192"/>
                <a:gd name="T62" fmla="*/ 0 w 8196"/>
                <a:gd name="T63" fmla="*/ 604837500 h 1192"/>
                <a:gd name="T64" fmla="*/ 2147483647 w 8196"/>
                <a:gd name="T65" fmla="*/ 2147483647 h 1192"/>
                <a:gd name="T66" fmla="*/ 2147483647 w 8196"/>
                <a:gd name="T67" fmla="*/ 2147483647 h 1192"/>
                <a:gd name="T68" fmla="*/ 2147483647 w 8196"/>
                <a:gd name="T69" fmla="*/ 1285279688 h 1192"/>
                <a:gd name="T70" fmla="*/ 2147483647 w 8196"/>
                <a:gd name="T71" fmla="*/ 12903200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rtlCol="0">
            <a:normAutofit/>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12" name="Date Placeholder 4"/>
          <p:cNvSpPr>
            <a:spLocks noGrp="1"/>
          </p:cNvSpPr>
          <p:nvPr>
            <p:ph type="dt" sz="half" idx="10"/>
          </p:nvPr>
        </p:nvSpPr>
        <p:spPr/>
        <p:txBody>
          <a:bodyPr/>
          <a:lstStyle>
            <a:lvl1pPr>
              <a:defRPr/>
            </a:lvl1pPr>
          </a:lstStyle>
          <a:p>
            <a:pPr>
              <a:defRPr/>
            </a:pPr>
            <a:fld id="{589F0F89-D5F9-4EC1-BB69-E1C99C817052}" type="datetime1">
              <a:rPr lang="en-US" smtClean="0"/>
              <a:pPr>
                <a:defRPr/>
              </a:pPr>
              <a:t>1/12/2018</a:t>
            </a:fld>
            <a:endParaRPr lang="en-US"/>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p:txBody>
          <a:bodyPr/>
          <a:lstStyle>
            <a:lvl1pPr>
              <a:defRPr/>
            </a:lvl1pPr>
          </a:lstStyle>
          <a:p>
            <a:pPr>
              <a:defRPr/>
            </a:pPr>
            <a:fld id="{71AA6690-38B7-45B0-A95E-0A164961EA34}" type="slidenum">
              <a:rPr lang="en-US"/>
              <a:pPr>
                <a:defRPr/>
              </a:pPr>
              <a:t>‹#›</a:t>
            </a:fld>
            <a:endParaRPr lang="en-US"/>
          </a:p>
        </p:txBody>
      </p:sp>
    </p:spTree>
    <p:extLst>
      <p:ext uri="{BB962C8B-B14F-4D97-AF65-F5344CB8AC3E}">
        <p14:creationId xmlns:p14="http://schemas.microsoft.com/office/powerpoint/2010/main" val="1134072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6325" cy="2468563"/>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027" name="Group 15"/>
          <p:cNvGrpSpPr>
            <a:grpSpLocks noChangeAspect="1"/>
          </p:cNvGrpSpPr>
          <p:nvPr/>
        </p:nvGrpSpPr>
        <p:grpSpPr bwMode="auto">
          <a:xfrm>
            <a:off x="211138" y="1679575"/>
            <a:ext cx="8723312" cy="1330325"/>
            <a:chOff x="-3905251" y="4294188"/>
            <a:chExt cx="13027839" cy="1892300"/>
          </a:xfrm>
        </p:grpSpPr>
        <p:sp>
          <p:nvSpPr>
            <p:cNvPr id="1033" name="Freeform 14"/>
            <p:cNvSpPr>
              <a:spLocks/>
            </p:cNvSpPr>
            <p:nvPr/>
          </p:nvSpPr>
          <p:spPr bwMode="hidden">
            <a:xfrm>
              <a:off x="4810006" y="4499677"/>
              <a:ext cx="4295986" cy="1016152"/>
            </a:xfrm>
            <a:custGeom>
              <a:avLst/>
              <a:gdLst>
                <a:gd name="T0" fmla="*/ 2147483647 w 2706"/>
                <a:gd name="T1" fmla="*/ 0 h 640"/>
                <a:gd name="T2" fmla="*/ 2147483647 w 2706"/>
                <a:gd name="T3" fmla="*/ 0 h 640"/>
                <a:gd name="T4" fmla="*/ 2147483647 w 2706"/>
                <a:gd name="T5" fmla="*/ 45375950 h 640"/>
                <a:gd name="T6" fmla="*/ 2147483647 w 2706"/>
                <a:gd name="T7" fmla="*/ 95794554 h 640"/>
                <a:gd name="T8" fmla="*/ 2147483647 w 2706"/>
                <a:gd name="T9" fmla="*/ 151254225 h 640"/>
                <a:gd name="T10" fmla="*/ 2147483647 w 2706"/>
                <a:gd name="T11" fmla="*/ 206713896 h 640"/>
                <a:gd name="T12" fmla="*/ 2147483647 w 2706"/>
                <a:gd name="T13" fmla="*/ 272258876 h 640"/>
                <a:gd name="T14" fmla="*/ 2147483647 w 2706"/>
                <a:gd name="T15" fmla="*/ 337802267 h 640"/>
                <a:gd name="T16" fmla="*/ 2147483647 w 2706"/>
                <a:gd name="T17" fmla="*/ 413429380 h 640"/>
                <a:gd name="T18" fmla="*/ 2147483647 w 2706"/>
                <a:gd name="T19" fmla="*/ 489056492 h 640"/>
                <a:gd name="T20" fmla="*/ 2147483647 w 2706"/>
                <a:gd name="T21" fmla="*/ 489056492 h 640"/>
                <a:gd name="T22" fmla="*/ 2147483647 w 2706"/>
                <a:gd name="T23" fmla="*/ 635269651 h 640"/>
                <a:gd name="T24" fmla="*/ 2147483647 w 2706"/>
                <a:gd name="T25" fmla="*/ 766356435 h 640"/>
                <a:gd name="T26" fmla="*/ 2147483647 w 2706"/>
                <a:gd name="T27" fmla="*/ 887361085 h 640"/>
                <a:gd name="T28" fmla="*/ 1996160218 w 2706"/>
                <a:gd name="T29" fmla="*/ 1003323081 h 640"/>
                <a:gd name="T30" fmla="*/ 1471916569 w 2706"/>
                <a:gd name="T31" fmla="*/ 1104158702 h 640"/>
                <a:gd name="T32" fmla="*/ 962794601 w 2706"/>
                <a:gd name="T33" fmla="*/ 1194912190 h 640"/>
                <a:gd name="T34" fmla="*/ 473836460 w 2706"/>
                <a:gd name="T35" fmla="*/ 1280623023 h 640"/>
                <a:gd name="T36" fmla="*/ 0 w 2706"/>
                <a:gd name="T37" fmla="*/ 1356250136 h 640"/>
                <a:gd name="T38" fmla="*/ 0 w 2706"/>
                <a:gd name="T39" fmla="*/ 1356250136 h 640"/>
                <a:gd name="T40" fmla="*/ 327652280 w 2706"/>
                <a:gd name="T41" fmla="*/ 1401626086 h 640"/>
                <a:gd name="T42" fmla="*/ 640182880 w 2706"/>
                <a:gd name="T43" fmla="*/ 1441960969 h 640"/>
                <a:gd name="T44" fmla="*/ 942630773 w 2706"/>
                <a:gd name="T45" fmla="*/ 1477253198 h 640"/>
                <a:gd name="T46" fmla="*/ 1240038105 w 2706"/>
                <a:gd name="T47" fmla="*/ 1507504361 h 640"/>
                <a:gd name="T48" fmla="*/ 1527364317 w 2706"/>
                <a:gd name="T49" fmla="*/ 1537755524 h 640"/>
                <a:gd name="T50" fmla="*/ 1804609410 w 2706"/>
                <a:gd name="T51" fmla="*/ 1557922965 h 640"/>
                <a:gd name="T52" fmla="*/ 2071771794 w 2706"/>
                <a:gd name="T53" fmla="*/ 1578090407 h 640"/>
                <a:gd name="T54" fmla="*/ 2147483647 w 2706"/>
                <a:gd name="T55" fmla="*/ 1593215194 h 640"/>
                <a:gd name="T56" fmla="*/ 2147483647 w 2706"/>
                <a:gd name="T57" fmla="*/ 1603298915 h 640"/>
                <a:gd name="T58" fmla="*/ 2147483647 w 2706"/>
                <a:gd name="T59" fmla="*/ 1608341570 h 640"/>
                <a:gd name="T60" fmla="*/ 2147483647 w 2706"/>
                <a:gd name="T61" fmla="*/ 1613382636 h 640"/>
                <a:gd name="T62" fmla="*/ 2147483647 w 2706"/>
                <a:gd name="T63" fmla="*/ 1613382636 h 640"/>
                <a:gd name="T64" fmla="*/ 2147483647 w 2706"/>
                <a:gd name="T65" fmla="*/ 1608341570 h 640"/>
                <a:gd name="T66" fmla="*/ 2147483647 w 2706"/>
                <a:gd name="T67" fmla="*/ 1603298915 h 640"/>
                <a:gd name="T68" fmla="*/ 2147483647 w 2706"/>
                <a:gd name="T69" fmla="*/ 1593215194 h 640"/>
                <a:gd name="T70" fmla="*/ 2147483647 w 2706"/>
                <a:gd name="T71" fmla="*/ 1578090407 h 640"/>
                <a:gd name="T72" fmla="*/ 2147483647 w 2706"/>
                <a:gd name="T73" fmla="*/ 1562964032 h 640"/>
                <a:gd name="T74" fmla="*/ 2147483647 w 2706"/>
                <a:gd name="T75" fmla="*/ 1542796590 h 640"/>
                <a:gd name="T76" fmla="*/ 2147483647 w 2706"/>
                <a:gd name="T77" fmla="*/ 1517588082 h 640"/>
                <a:gd name="T78" fmla="*/ 2147483647 w 2706"/>
                <a:gd name="T79" fmla="*/ 1492379573 h 640"/>
                <a:gd name="T80" fmla="*/ 2147483647 w 2706"/>
                <a:gd name="T81" fmla="*/ 1462128411 h 640"/>
                <a:gd name="T82" fmla="*/ 2147483647 w 2706"/>
                <a:gd name="T83" fmla="*/ 1431877248 h 640"/>
                <a:gd name="T84" fmla="*/ 2147483647 w 2706"/>
                <a:gd name="T85" fmla="*/ 1396585019 h 640"/>
                <a:gd name="T86" fmla="*/ 2147483647 w 2706"/>
                <a:gd name="T87" fmla="*/ 1361291202 h 640"/>
                <a:gd name="T88" fmla="*/ 2147483647 w 2706"/>
                <a:gd name="T89" fmla="*/ 1320956319 h 640"/>
                <a:gd name="T90" fmla="*/ 2147483647 w 2706"/>
                <a:gd name="T91" fmla="*/ 1280623023 h 640"/>
                <a:gd name="T92" fmla="*/ 2147483647 w 2706"/>
                <a:gd name="T93" fmla="*/ 1235245485 h 640"/>
                <a:gd name="T94" fmla="*/ 2147483647 w 2706"/>
                <a:gd name="T95" fmla="*/ 1189869535 h 640"/>
                <a:gd name="T96" fmla="*/ 2147483647 w 2706"/>
                <a:gd name="T97" fmla="*/ 1089033914 h 640"/>
                <a:gd name="T98" fmla="*/ 2147483647 w 2706"/>
                <a:gd name="T99" fmla="*/ 983155639 h 640"/>
                <a:gd name="T100" fmla="*/ 2147483647 w 2706"/>
                <a:gd name="T101" fmla="*/ 983155639 h 640"/>
                <a:gd name="T102" fmla="*/ 2147483647 w 2706"/>
                <a:gd name="T103" fmla="*/ 978112985 h 640"/>
                <a:gd name="T104" fmla="*/ 2147483647 w 2706"/>
                <a:gd name="T105" fmla="*/ 978112985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4" name="Freeform 18"/>
            <p:cNvSpPr>
              <a:spLocks/>
            </p:cNvSpPr>
            <p:nvPr/>
          </p:nvSpPr>
          <p:spPr bwMode="hidden">
            <a:xfrm>
              <a:off x="-308667" y="4319028"/>
              <a:ext cx="8279020" cy="1208091"/>
            </a:xfrm>
            <a:custGeom>
              <a:avLst/>
              <a:gdLst>
                <a:gd name="T0" fmla="*/ 2147483647 w 5216"/>
                <a:gd name="T1" fmla="*/ 1794682597 h 762"/>
                <a:gd name="T2" fmla="*/ 2147483647 w 5216"/>
                <a:gd name="T3" fmla="*/ 1724302577 h 762"/>
                <a:gd name="T4" fmla="*/ 2147483647 w 5216"/>
                <a:gd name="T5" fmla="*/ 1533271998 h 762"/>
                <a:gd name="T6" fmla="*/ 2147483647 w 5216"/>
                <a:gd name="T7" fmla="*/ 1276888770 h 762"/>
                <a:gd name="T8" fmla="*/ 2147483647 w 5216"/>
                <a:gd name="T9" fmla="*/ 940072365 h 762"/>
                <a:gd name="T10" fmla="*/ 2147483647 w 5216"/>
                <a:gd name="T11" fmla="*/ 744014416 h 762"/>
                <a:gd name="T12" fmla="*/ 2147483647 w 5216"/>
                <a:gd name="T13" fmla="*/ 593199633 h 762"/>
                <a:gd name="T14" fmla="*/ 2147483647 w 5216"/>
                <a:gd name="T15" fmla="*/ 462495919 h 762"/>
                <a:gd name="T16" fmla="*/ 2147483647 w 5216"/>
                <a:gd name="T17" fmla="*/ 351898517 h 762"/>
                <a:gd name="T18" fmla="*/ 2147483647 w 5216"/>
                <a:gd name="T19" fmla="*/ 256383228 h 762"/>
                <a:gd name="T20" fmla="*/ 2147483647 w 5216"/>
                <a:gd name="T21" fmla="*/ 180975837 h 762"/>
                <a:gd name="T22" fmla="*/ 2147483647 w 5216"/>
                <a:gd name="T23" fmla="*/ 70380021 h 762"/>
                <a:gd name="T24" fmla="*/ 2147483647 w 5216"/>
                <a:gd name="T25" fmla="*/ 10054742 h 762"/>
                <a:gd name="T26" fmla="*/ 1622440311 w 5216"/>
                <a:gd name="T27" fmla="*/ 0 h 762"/>
                <a:gd name="T28" fmla="*/ 901914788 w 5216"/>
                <a:gd name="T29" fmla="*/ 25135269 h 762"/>
                <a:gd name="T30" fmla="*/ 277124957 w 5216"/>
                <a:gd name="T31" fmla="*/ 80433177 h 762"/>
                <a:gd name="T32" fmla="*/ 0 w 5216"/>
                <a:gd name="T33" fmla="*/ 120650558 h 762"/>
                <a:gd name="T34" fmla="*/ 791065440 w 5216"/>
                <a:gd name="T35" fmla="*/ 216165847 h 762"/>
                <a:gd name="T36" fmla="*/ 1642595027 w 5216"/>
                <a:gd name="T37" fmla="*/ 351898517 h 762"/>
                <a:gd name="T38" fmla="*/ 2147483647 w 5216"/>
                <a:gd name="T39" fmla="*/ 527846983 h 762"/>
                <a:gd name="T40" fmla="*/ 2147483647 w 5216"/>
                <a:gd name="T41" fmla="*/ 744014416 h 762"/>
                <a:gd name="T42" fmla="*/ 2147483647 w 5216"/>
                <a:gd name="T43" fmla="*/ 950125521 h 762"/>
                <a:gd name="T44" fmla="*/ 2147483647 w 5216"/>
                <a:gd name="T45" fmla="*/ 1296996668 h 762"/>
                <a:gd name="T46" fmla="*/ 2147483647 w 5216"/>
                <a:gd name="T47" fmla="*/ 1437756709 h 762"/>
                <a:gd name="T48" fmla="*/ 2147483647 w 5216"/>
                <a:gd name="T49" fmla="*/ 1558407267 h 762"/>
                <a:gd name="T50" fmla="*/ 2147483647 w 5216"/>
                <a:gd name="T51" fmla="*/ 1663977298 h 762"/>
                <a:gd name="T52" fmla="*/ 2147483647 w 5216"/>
                <a:gd name="T53" fmla="*/ 1744410475 h 762"/>
                <a:gd name="T54" fmla="*/ 2147483647 w 5216"/>
                <a:gd name="T55" fmla="*/ 1814790495 h 762"/>
                <a:gd name="T56" fmla="*/ 2147483647 w 5216"/>
                <a:gd name="T57" fmla="*/ 1860035247 h 762"/>
                <a:gd name="T58" fmla="*/ 2147483647 w 5216"/>
                <a:gd name="T59" fmla="*/ 1895225257 h 762"/>
                <a:gd name="T60" fmla="*/ 2147483647 w 5216"/>
                <a:gd name="T61" fmla="*/ 1915333155 h 762"/>
                <a:gd name="T62" fmla="*/ 2147483647 w 5216"/>
                <a:gd name="T63" fmla="*/ 1915333155 h 762"/>
                <a:gd name="T64" fmla="*/ 2147483647 w 5216"/>
                <a:gd name="T65" fmla="*/ 1905278414 h 762"/>
                <a:gd name="T66" fmla="*/ 2147483647 w 5216"/>
                <a:gd name="T67" fmla="*/ 1880143145 h 762"/>
                <a:gd name="T68" fmla="*/ 2147483647 w 5216"/>
                <a:gd name="T69" fmla="*/ 1839925764 h 762"/>
                <a:gd name="T70" fmla="*/ 2147483647 w 5216"/>
                <a:gd name="T71" fmla="*/ 179468259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5" name="Freeform 22"/>
            <p:cNvSpPr>
              <a:spLocks/>
            </p:cNvSpPr>
            <p:nvPr/>
          </p:nvSpPr>
          <p:spPr bwMode="hidden">
            <a:xfrm>
              <a:off x="4286" y="4334834"/>
              <a:ext cx="8165219" cy="1101960"/>
            </a:xfrm>
            <a:custGeom>
              <a:avLst/>
              <a:gdLst>
                <a:gd name="T0" fmla="*/ 0 w 5144"/>
                <a:gd name="T1" fmla="*/ 176486674 h 694"/>
                <a:gd name="T2" fmla="*/ 0 w 5144"/>
                <a:gd name="T3" fmla="*/ 176486674 h 694"/>
                <a:gd name="T4" fmla="*/ 45353157 w 5144"/>
                <a:gd name="T5" fmla="*/ 166400724 h 694"/>
                <a:gd name="T6" fmla="*/ 181412626 w 5144"/>
                <a:gd name="T7" fmla="*/ 141189022 h 694"/>
                <a:gd name="T8" fmla="*/ 413216590 w 5144"/>
                <a:gd name="T9" fmla="*/ 105891370 h 694"/>
                <a:gd name="T10" fmla="*/ 564393779 w 5144"/>
                <a:gd name="T11" fmla="*/ 85722643 h 694"/>
                <a:gd name="T12" fmla="*/ 740766636 w 5144"/>
                <a:gd name="T13" fmla="*/ 65552329 h 694"/>
                <a:gd name="T14" fmla="*/ 937295394 w 5144"/>
                <a:gd name="T15" fmla="*/ 50424991 h 694"/>
                <a:gd name="T16" fmla="*/ 1164061177 w 5144"/>
                <a:gd name="T17" fmla="*/ 35297652 h 694"/>
                <a:gd name="T18" fmla="*/ 1410982860 w 5144"/>
                <a:gd name="T19" fmla="*/ 20170314 h 694"/>
                <a:gd name="T20" fmla="*/ 1688139980 w 5144"/>
                <a:gd name="T21" fmla="*/ 10084363 h 694"/>
                <a:gd name="T22" fmla="*/ 1990494357 w 5144"/>
                <a:gd name="T23" fmla="*/ 5042975 h 694"/>
                <a:gd name="T24" fmla="*/ 2147483647 w 5144"/>
                <a:gd name="T25" fmla="*/ 0 h 694"/>
                <a:gd name="T26" fmla="*/ 2147483647 w 5144"/>
                <a:gd name="T27" fmla="*/ 5042975 h 694"/>
                <a:gd name="T28" fmla="*/ 2147483647 w 5144"/>
                <a:gd name="T29" fmla="*/ 15127339 h 694"/>
                <a:gd name="T30" fmla="*/ 2147483647 w 5144"/>
                <a:gd name="T31" fmla="*/ 35297652 h 694"/>
                <a:gd name="T32" fmla="*/ 2147483647 w 5144"/>
                <a:gd name="T33" fmla="*/ 60509354 h 694"/>
                <a:gd name="T34" fmla="*/ 2147483647 w 5144"/>
                <a:gd name="T35" fmla="*/ 100849982 h 694"/>
                <a:gd name="T36" fmla="*/ 2147483647 w 5144"/>
                <a:gd name="T37" fmla="*/ 146231997 h 694"/>
                <a:gd name="T38" fmla="*/ 2147483647 w 5144"/>
                <a:gd name="T39" fmla="*/ 201698376 h 694"/>
                <a:gd name="T40" fmla="*/ 2147483647 w 5144"/>
                <a:gd name="T41" fmla="*/ 267250705 h 694"/>
                <a:gd name="T42" fmla="*/ 2147483647 w 5144"/>
                <a:gd name="T43" fmla="*/ 347930373 h 694"/>
                <a:gd name="T44" fmla="*/ 2147483647 w 5144"/>
                <a:gd name="T45" fmla="*/ 438694404 h 694"/>
                <a:gd name="T46" fmla="*/ 2147483647 w 5144"/>
                <a:gd name="T47" fmla="*/ 544585774 h 694"/>
                <a:gd name="T48" fmla="*/ 2147483647 w 5144"/>
                <a:gd name="T49" fmla="*/ 670647457 h 694"/>
                <a:gd name="T50" fmla="*/ 2147483647 w 5144"/>
                <a:gd name="T51" fmla="*/ 806793504 h 694"/>
                <a:gd name="T52" fmla="*/ 2147483647 w 5144"/>
                <a:gd name="T53" fmla="*/ 958068477 h 694"/>
                <a:gd name="T54" fmla="*/ 2147483647 w 5144"/>
                <a:gd name="T55" fmla="*/ 1129512176 h 694"/>
                <a:gd name="T56" fmla="*/ 2147483647 w 5144"/>
                <a:gd name="T57" fmla="*/ 1316083213 h 694"/>
                <a:gd name="T58" fmla="*/ 2147483647 w 5144"/>
                <a:gd name="T59" fmla="*/ 1522824565 h 694"/>
                <a:gd name="T60" fmla="*/ 2147483647 w 5144"/>
                <a:gd name="T61" fmla="*/ 1749734642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6" name="Freeform 26"/>
            <p:cNvSpPr>
              <a:spLocks/>
            </p:cNvSpPr>
            <p:nvPr/>
          </p:nvSpPr>
          <p:spPr bwMode="hidden">
            <a:xfrm>
              <a:off x="4155651" y="4316769"/>
              <a:ext cx="4940859" cy="925827"/>
            </a:xfrm>
            <a:custGeom>
              <a:avLst/>
              <a:gdLst>
                <a:gd name="T0" fmla="*/ 0 w 3112"/>
                <a:gd name="T1" fmla="*/ 1467732250 h 584"/>
                <a:gd name="T2" fmla="*/ 0 w 3112"/>
                <a:gd name="T3" fmla="*/ 1467732250 h 584"/>
                <a:gd name="T4" fmla="*/ 226865130 w 3112"/>
                <a:gd name="T5" fmla="*/ 1407413987 h 584"/>
                <a:gd name="T6" fmla="*/ 846963574 w 3112"/>
                <a:gd name="T7" fmla="*/ 1251592864 h 584"/>
                <a:gd name="T8" fmla="*/ 1275487831 w 3112"/>
                <a:gd name="T9" fmla="*/ 1146037488 h 584"/>
                <a:gd name="T10" fmla="*/ 1769549916 w 3112"/>
                <a:gd name="T11" fmla="*/ 1030428012 h 584"/>
                <a:gd name="T12" fmla="*/ 2147483647 w 3112"/>
                <a:gd name="T13" fmla="*/ 904766021 h 584"/>
                <a:gd name="T14" fmla="*/ 2147483647 w 3112"/>
                <a:gd name="T15" fmla="*/ 769051514 h 584"/>
                <a:gd name="T16" fmla="*/ 2147483647 w 3112"/>
                <a:gd name="T17" fmla="*/ 638362472 h 584"/>
                <a:gd name="T18" fmla="*/ 2147483647 w 3112"/>
                <a:gd name="T19" fmla="*/ 507675016 h 584"/>
                <a:gd name="T20" fmla="*/ 2147483647 w 3112"/>
                <a:gd name="T21" fmla="*/ 387038490 h 584"/>
                <a:gd name="T22" fmla="*/ 2147483647 w 3112"/>
                <a:gd name="T23" fmla="*/ 271430599 h 584"/>
                <a:gd name="T24" fmla="*/ 2147483647 w 3112"/>
                <a:gd name="T25" fmla="*/ 221164851 h 584"/>
                <a:gd name="T26" fmla="*/ 2147483647 w 3112"/>
                <a:gd name="T27" fmla="*/ 170900689 h 584"/>
                <a:gd name="T28" fmla="*/ 2147483647 w 3112"/>
                <a:gd name="T29" fmla="*/ 130689042 h 584"/>
                <a:gd name="T30" fmla="*/ 2147483647 w 3112"/>
                <a:gd name="T31" fmla="*/ 90477395 h 584"/>
                <a:gd name="T32" fmla="*/ 2147483647 w 3112"/>
                <a:gd name="T33" fmla="*/ 60318263 h 584"/>
                <a:gd name="T34" fmla="*/ 2147483647 w 3112"/>
                <a:gd name="T35" fmla="*/ 35184597 h 584"/>
                <a:gd name="T36" fmla="*/ 2147483647 w 3112"/>
                <a:gd name="T37" fmla="*/ 15079566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1037" name="Freeform 10"/>
            <p:cNvSpPr>
              <a:spLocks/>
            </p:cNvSpPr>
            <p:nvPr/>
          </p:nvSpPr>
          <p:spPr bwMode="hidden">
            <a:xfrm>
              <a:off x="-3905251" y="4294188"/>
              <a:ext cx="13027839" cy="1892300"/>
            </a:xfrm>
            <a:custGeom>
              <a:avLst/>
              <a:gdLst>
                <a:gd name="T0" fmla="*/ 2147483647 w 8196"/>
                <a:gd name="T1" fmla="*/ 1290320000 h 1192"/>
                <a:gd name="T2" fmla="*/ 2147483647 w 8196"/>
                <a:gd name="T3" fmla="*/ 1436489063 h 1192"/>
                <a:gd name="T4" fmla="*/ 2147483647 w 8196"/>
                <a:gd name="T5" fmla="*/ 1562496875 h 1192"/>
                <a:gd name="T6" fmla="*/ 2147483647 w 8196"/>
                <a:gd name="T7" fmla="*/ 1678424063 h 1192"/>
                <a:gd name="T8" fmla="*/ 2147483647 w 8196"/>
                <a:gd name="T9" fmla="*/ 1769149688 h 1192"/>
                <a:gd name="T10" fmla="*/ 2147483647 w 8196"/>
                <a:gd name="T11" fmla="*/ 1839714063 h 1192"/>
                <a:gd name="T12" fmla="*/ 2147483647 w 8196"/>
                <a:gd name="T13" fmla="*/ 1890117188 h 1192"/>
                <a:gd name="T14" fmla="*/ 2147483647 w 8196"/>
                <a:gd name="T15" fmla="*/ 1920359063 h 1192"/>
                <a:gd name="T16" fmla="*/ 2147483647 w 8196"/>
                <a:gd name="T17" fmla="*/ 1915318750 h 1192"/>
                <a:gd name="T18" fmla="*/ 2147483647 w 8196"/>
                <a:gd name="T19" fmla="*/ 1890117188 h 1192"/>
                <a:gd name="T20" fmla="*/ 2147483647 w 8196"/>
                <a:gd name="T21" fmla="*/ 1829633438 h 1192"/>
                <a:gd name="T22" fmla="*/ 2147483647 w 8196"/>
                <a:gd name="T23" fmla="*/ 1738907813 h 1192"/>
                <a:gd name="T24" fmla="*/ 2147483647 w 8196"/>
                <a:gd name="T25" fmla="*/ 1617940313 h 1192"/>
                <a:gd name="T26" fmla="*/ 2147483647 w 8196"/>
                <a:gd name="T27" fmla="*/ 1456650313 h 1192"/>
                <a:gd name="T28" fmla="*/ 2147483647 w 8196"/>
                <a:gd name="T29" fmla="*/ 1260078125 h 1192"/>
                <a:gd name="T30" fmla="*/ 2147483647 w 8196"/>
                <a:gd name="T31" fmla="*/ 1023183438 h 1192"/>
                <a:gd name="T32" fmla="*/ 2147483647 w 8196"/>
                <a:gd name="T33" fmla="*/ 745966250 h 1192"/>
                <a:gd name="T34" fmla="*/ 2147483647 w 8196"/>
                <a:gd name="T35" fmla="*/ 604837500 h 1192"/>
                <a:gd name="T36" fmla="*/ 2147483647 w 8196"/>
                <a:gd name="T37" fmla="*/ 372983125 h 1192"/>
                <a:gd name="T38" fmla="*/ 2147483647 w 8196"/>
                <a:gd name="T39" fmla="*/ 206652813 h 1192"/>
                <a:gd name="T40" fmla="*/ 2147483647 w 8196"/>
                <a:gd name="T41" fmla="*/ 90725625 h 1192"/>
                <a:gd name="T42" fmla="*/ 2147483647 w 8196"/>
                <a:gd name="T43" fmla="*/ 25201563 h 1192"/>
                <a:gd name="T44" fmla="*/ 2147483647 w 8196"/>
                <a:gd name="T45" fmla="*/ 0 h 1192"/>
                <a:gd name="T46" fmla="*/ 2147483647 w 8196"/>
                <a:gd name="T47" fmla="*/ 10080625 h 1192"/>
                <a:gd name="T48" fmla="*/ 2147483647 w 8196"/>
                <a:gd name="T49" fmla="*/ 50403125 h 1192"/>
                <a:gd name="T50" fmla="*/ 1809063908 w 8196"/>
                <a:gd name="T51" fmla="*/ 110886875 h 1192"/>
                <a:gd name="T52" fmla="*/ 1339111161 w 8196"/>
                <a:gd name="T53" fmla="*/ 186491563 h 1192"/>
                <a:gd name="T54" fmla="*/ 944958629 w 8196"/>
                <a:gd name="T55" fmla="*/ 272176875 h 1192"/>
                <a:gd name="T56" fmla="*/ 626603132 w 8196"/>
                <a:gd name="T57" fmla="*/ 362902500 h 1192"/>
                <a:gd name="T58" fmla="*/ 373939989 w 8196"/>
                <a:gd name="T59" fmla="*/ 443547500 h 1192"/>
                <a:gd name="T60" fmla="*/ 121278436 w 8196"/>
                <a:gd name="T61" fmla="*/ 544353750 h 1192"/>
                <a:gd name="T62" fmla="*/ 0 w 8196"/>
                <a:gd name="T63" fmla="*/ 604837500 h 1192"/>
                <a:gd name="T64" fmla="*/ 2147483647 w 8196"/>
                <a:gd name="T65" fmla="*/ 2147483647 h 1192"/>
                <a:gd name="T66" fmla="*/ 2147483647 w 8196"/>
                <a:gd name="T67" fmla="*/ 2147483647 h 1192"/>
                <a:gd name="T68" fmla="*/ 2147483647 w 8196"/>
                <a:gd name="T69" fmla="*/ 1285279688 h 1192"/>
                <a:gd name="T70" fmla="*/ 2147483647 w 8196"/>
                <a:gd name="T71" fmla="*/ 12903200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028" name="Title Placeholder 1"/>
          <p:cNvSpPr>
            <a:spLocks noGrp="1"/>
          </p:cNvSpPr>
          <p:nvPr>
            <p:ph type="title"/>
          </p:nvPr>
        </p:nvSpPr>
        <p:spPr bwMode="auto">
          <a:xfrm>
            <a:off x="457200" y="338138"/>
            <a:ext cx="8229600" cy="125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4" name="Date Placeholder 3"/>
          <p:cNvSpPr>
            <a:spLocks noGrp="1"/>
          </p:cNvSpPr>
          <p:nvPr>
            <p:ph type="dt" sz="half" idx="2"/>
          </p:nvPr>
        </p:nvSpPr>
        <p:spPr>
          <a:xfrm>
            <a:off x="5164138" y="6249988"/>
            <a:ext cx="3786187" cy="365125"/>
          </a:xfrm>
          <a:prstGeom prst="rect">
            <a:avLst/>
          </a:prstGeom>
        </p:spPr>
        <p:txBody>
          <a:bodyPr vert="horz" lIns="91440" tIns="45720" rIns="91440" bIns="45720" rtlCol="0" anchor="ctr"/>
          <a:lstStyle>
            <a:lvl1pPr algn="r" fontAlgn="auto">
              <a:spcBef>
                <a:spcPts val="0"/>
              </a:spcBef>
              <a:spcAft>
                <a:spcPts val="0"/>
              </a:spcAft>
              <a:defRPr sz="1000">
                <a:solidFill>
                  <a:schemeClr val="tx2"/>
                </a:solidFill>
                <a:latin typeface="+mn-lt"/>
                <a:cs typeface="+mn-cs"/>
              </a:defRPr>
            </a:lvl1pPr>
          </a:lstStyle>
          <a:p>
            <a:pPr>
              <a:defRPr/>
            </a:pPr>
            <a:fld id="{393CEDEA-3BAD-40C8-8A8D-1E3F7910A752}" type="datetime1">
              <a:rPr lang="en-US" smtClean="0"/>
              <a:pPr>
                <a:defRPr/>
              </a:pPr>
              <a:t>1/12/2018</a:t>
            </a:fld>
            <a:endParaRPr lang="en-US"/>
          </a:p>
        </p:txBody>
      </p:sp>
      <p:sp>
        <p:nvSpPr>
          <p:cNvPr id="5" name="Footer Placeholder 4"/>
          <p:cNvSpPr>
            <a:spLocks noGrp="1"/>
          </p:cNvSpPr>
          <p:nvPr>
            <p:ph type="ftr" sz="quarter" idx="3"/>
          </p:nvPr>
        </p:nvSpPr>
        <p:spPr>
          <a:xfrm>
            <a:off x="193675" y="6249988"/>
            <a:ext cx="3786188" cy="365125"/>
          </a:xfrm>
          <a:prstGeom prst="rect">
            <a:avLst/>
          </a:prstGeom>
        </p:spPr>
        <p:txBody>
          <a:bodyPr vert="horz" lIns="91440" tIns="45720" rIns="91440" bIns="45720" rtlCol="0" anchor="ctr"/>
          <a:lstStyle>
            <a:lvl1pPr algn="l" fontAlgn="auto">
              <a:spcBef>
                <a:spcPts val="0"/>
              </a:spcBef>
              <a:spcAft>
                <a:spcPts val="0"/>
              </a:spcAft>
              <a:defRPr sz="1000">
                <a:solidFill>
                  <a:schemeClr val="tx2"/>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3990975" y="6249988"/>
            <a:ext cx="1162050" cy="365125"/>
          </a:xfrm>
          <a:prstGeom prst="rect">
            <a:avLst/>
          </a:prstGeom>
        </p:spPr>
        <p:txBody>
          <a:bodyPr vert="horz" lIns="91440" tIns="45720" rIns="91440" bIns="45720" rtlCol="0" anchor="ctr"/>
          <a:lstStyle>
            <a:lvl1pPr algn="ctr" fontAlgn="auto">
              <a:spcBef>
                <a:spcPts val="0"/>
              </a:spcBef>
              <a:spcAft>
                <a:spcPts val="0"/>
              </a:spcAft>
              <a:defRPr sz="1000">
                <a:solidFill>
                  <a:schemeClr val="tx2"/>
                </a:solidFill>
                <a:latin typeface="+mn-lt"/>
                <a:cs typeface="+mn-cs"/>
              </a:defRPr>
            </a:lvl1pPr>
          </a:lstStyle>
          <a:p>
            <a:pPr>
              <a:defRPr/>
            </a:pPr>
            <a:fld id="{DAD90B9A-64E7-4B80-A1C9-CAA6101F457C}" type="slidenum">
              <a:rPr lang="en-US"/>
              <a:pPr>
                <a:defRPr/>
              </a:pPr>
              <a:t>‹#›</a:t>
            </a:fld>
            <a:endParaRPr lang="en-US"/>
          </a:p>
        </p:txBody>
      </p:sp>
      <p:sp>
        <p:nvSpPr>
          <p:cNvPr id="1032" name="Text Placeholder 2"/>
          <p:cNvSpPr>
            <a:spLocks noGrp="1"/>
          </p:cNvSpPr>
          <p:nvPr>
            <p:ph type="body" idx="1"/>
          </p:nvPr>
        </p:nvSpPr>
        <p:spPr bwMode="auto">
          <a:xfrm>
            <a:off x="871538" y="2674938"/>
            <a:ext cx="7408862" cy="345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3723" r:id="rId1"/>
    <p:sldLayoutId id="2147483718" r:id="rId2"/>
    <p:sldLayoutId id="2147483724" r:id="rId3"/>
    <p:sldLayoutId id="2147483719" r:id="rId4"/>
    <p:sldLayoutId id="2147483720" r:id="rId5"/>
    <p:sldLayoutId id="2147483721" r:id="rId6"/>
    <p:sldLayoutId id="2147483725" r:id="rId7"/>
    <p:sldLayoutId id="2147483726" r:id="rId8"/>
    <p:sldLayoutId id="2147483727" r:id="rId9"/>
    <p:sldLayoutId id="2147483722" r:id="rId10"/>
    <p:sldLayoutId id="2147483728" r:id="rId11"/>
  </p:sldLayoutIdLst>
  <p:hf hdr="0" ftr="0" dt="0"/>
  <p:txStyles>
    <p:titleStyle>
      <a:lvl1pPr algn="ctr" rtl="0" eaLnBrk="0" fontAlgn="base" hangingPunct="0">
        <a:spcBef>
          <a:spcPct val="0"/>
        </a:spcBef>
        <a:spcAft>
          <a:spcPct val="0"/>
        </a:spcAft>
        <a:defRPr sz="4400" kern="1200">
          <a:solidFill>
            <a:srgbClr val="FFFFFF"/>
          </a:solidFill>
          <a:latin typeface="+mj-lt"/>
          <a:ea typeface="+mj-ea"/>
          <a:cs typeface="+mj-cs"/>
        </a:defRPr>
      </a:lvl1pPr>
      <a:lvl2pPr algn="ctr" rtl="0" eaLnBrk="0" fontAlgn="base" hangingPunct="0">
        <a:spcBef>
          <a:spcPct val="0"/>
        </a:spcBef>
        <a:spcAft>
          <a:spcPct val="0"/>
        </a:spcAft>
        <a:defRPr sz="4400">
          <a:solidFill>
            <a:srgbClr val="FFFFFF"/>
          </a:solidFill>
          <a:latin typeface="Candara" pitchFamily="34" charset="0"/>
        </a:defRPr>
      </a:lvl2pPr>
      <a:lvl3pPr algn="ctr" rtl="0" eaLnBrk="0" fontAlgn="base" hangingPunct="0">
        <a:spcBef>
          <a:spcPct val="0"/>
        </a:spcBef>
        <a:spcAft>
          <a:spcPct val="0"/>
        </a:spcAft>
        <a:defRPr sz="4400">
          <a:solidFill>
            <a:srgbClr val="FFFFFF"/>
          </a:solidFill>
          <a:latin typeface="Candara" pitchFamily="34" charset="0"/>
        </a:defRPr>
      </a:lvl3pPr>
      <a:lvl4pPr algn="ctr" rtl="0" eaLnBrk="0" fontAlgn="base" hangingPunct="0">
        <a:spcBef>
          <a:spcPct val="0"/>
        </a:spcBef>
        <a:spcAft>
          <a:spcPct val="0"/>
        </a:spcAft>
        <a:defRPr sz="4400">
          <a:solidFill>
            <a:srgbClr val="FFFFFF"/>
          </a:solidFill>
          <a:latin typeface="Candara" pitchFamily="34" charset="0"/>
        </a:defRPr>
      </a:lvl4pPr>
      <a:lvl5pPr algn="ctr" rtl="0" eaLnBrk="0" fontAlgn="base" hangingPunct="0">
        <a:spcBef>
          <a:spcPct val="0"/>
        </a:spcBef>
        <a:spcAft>
          <a:spcPct val="0"/>
        </a:spcAft>
        <a:defRPr sz="4400">
          <a:solidFill>
            <a:srgbClr val="FFFFFF"/>
          </a:solidFill>
          <a:latin typeface="Candara"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3050" indent="-273050" algn="l" rtl="0" eaLnBrk="0" fontAlgn="base" hangingPunct="0">
        <a:spcBef>
          <a:spcPct val="20000"/>
        </a:spcBef>
        <a:spcAft>
          <a:spcPct val="0"/>
        </a:spcAft>
        <a:buClr>
          <a:schemeClr val="accent1"/>
        </a:buClr>
        <a:buSzPct val="100000"/>
        <a:buFont typeface="Symbol" pitchFamily="18" charset="2"/>
        <a:buChar char=""/>
        <a:defRPr sz="2400" kern="1200">
          <a:solidFill>
            <a:schemeClr val="tx2"/>
          </a:solidFill>
          <a:latin typeface="+mn-lt"/>
          <a:ea typeface="+mn-ea"/>
          <a:cs typeface="+mn-cs"/>
        </a:defRPr>
      </a:lvl1pPr>
      <a:lvl2pPr marL="576263" indent="-273050" algn="l" rtl="0" eaLnBrk="0" fontAlgn="base" hangingPunct="0">
        <a:spcBef>
          <a:spcPct val="20000"/>
        </a:spcBef>
        <a:spcAft>
          <a:spcPct val="0"/>
        </a:spcAft>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rtl="0" eaLnBrk="0" fontAlgn="base" hangingPunct="0">
        <a:spcBef>
          <a:spcPct val="20000"/>
        </a:spcBef>
        <a:spcAft>
          <a:spcPct val="0"/>
        </a:spcAft>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rtl="0" eaLnBrk="0" fontAlgn="base" hangingPunct="0">
        <a:spcBef>
          <a:spcPct val="20000"/>
        </a:spcBef>
        <a:spcAft>
          <a:spcPct val="0"/>
        </a:spcAft>
        <a:buClr>
          <a:schemeClr val="accent1"/>
        </a:buClr>
        <a:buSzPct val="100000"/>
        <a:buFont typeface="Symbol" pitchFamily="18" charset="2"/>
        <a:buChar char=""/>
        <a:defRPr kern="1200">
          <a:solidFill>
            <a:schemeClr val="tx2"/>
          </a:solidFill>
          <a:latin typeface="+mn-lt"/>
          <a:ea typeface="+mn-ea"/>
          <a:cs typeface="+mn-cs"/>
        </a:defRPr>
      </a:lvl4pPr>
      <a:lvl5pPr marL="1462088" indent="-228600" algn="l" rtl="0" eaLnBrk="0" fontAlgn="base" hangingPunct="0">
        <a:spcBef>
          <a:spcPct val="20000"/>
        </a:spcBef>
        <a:spcAft>
          <a:spcPct val="0"/>
        </a:spcAft>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hyperlink" Target="mailto:civilrightscenter@dol.gov"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ctrTitle" idx="4294967295"/>
          </p:nvPr>
        </p:nvSpPr>
        <p:spPr>
          <a:xfrm>
            <a:off x="381000" y="1371600"/>
            <a:ext cx="8229600" cy="1470025"/>
          </a:xfrm>
        </p:spPr>
        <p:txBody>
          <a:bodyPr/>
          <a:lstStyle/>
          <a:p>
            <a:pPr eaLnBrk="1" hangingPunct="1"/>
            <a:r>
              <a:rPr lang="en-US" altLang="en-US" sz="5400" b="1" dirty="0" smtClean="0">
                <a:solidFill>
                  <a:schemeClr val="tx1"/>
                </a:solidFill>
              </a:rPr>
              <a:t>Equal Opportunity Laws 101</a:t>
            </a:r>
            <a:br>
              <a:rPr lang="en-US" altLang="en-US" sz="5400" b="1" dirty="0" smtClean="0">
                <a:solidFill>
                  <a:schemeClr val="tx1"/>
                </a:solidFill>
              </a:rPr>
            </a:br>
            <a:r>
              <a:rPr lang="en-US" altLang="en-US" sz="5400" b="1" dirty="0" smtClean="0">
                <a:solidFill>
                  <a:schemeClr val="tx1"/>
                </a:solidFill>
              </a:rPr>
              <a:t> - </a:t>
            </a:r>
            <a:r>
              <a:rPr lang="en-US" altLang="en-US" sz="4800" b="1" i="1" dirty="0" smtClean="0">
                <a:solidFill>
                  <a:schemeClr val="tx1"/>
                </a:solidFill>
              </a:rPr>
              <a:t>for the AJCs -</a:t>
            </a:r>
          </a:p>
        </p:txBody>
      </p:sp>
      <p:sp>
        <p:nvSpPr>
          <p:cNvPr id="8195" name="Text Box 4"/>
          <p:cNvSpPr txBox="1">
            <a:spLocks noChangeArrowheads="1"/>
          </p:cNvSpPr>
          <p:nvPr/>
        </p:nvSpPr>
        <p:spPr bwMode="auto">
          <a:xfrm>
            <a:off x="3527425" y="4724400"/>
            <a:ext cx="5181600"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spcBef>
                <a:spcPct val="50000"/>
              </a:spcBef>
            </a:pPr>
            <a:r>
              <a:rPr lang="en-US" altLang="en-US" sz="2000" dirty="0">
                <a:solidFill>
                  <a:srgbClr val="660066"/>
                </a:solidFill>
              </a:rPr>
              <a:t>Roger Ocampo</a:t>
            </a:r>
          </a:p>
          <a:p>
            <a:pPr algn="r" eaLnBrk="1" hangingPunct="1">
              <a:spcBef>
                <a:spcPct val="50000"/>
              </a:spcBef>
            </a:pPr>
            <a:r>
              <a:rPr lang="en-US" altLang="en-US" sz="1600" i="1" dirty="0" smtClean="0"/>
              <a:t>Chief, Office of Compliance and Policy</a:t>
            </a:r>
            <a:endParaRPr lang="en-US" altLang="en-US" sz="1600" i="1" dirty="0"/>
          </a:p>
          <a:p>
            <a:pPr algn="r" eaLnBrk="1" hangingPunct="1">
              <a:spcBef>
                <a:spcPct val="50000"/>
              </a:spcBef>
            </a:pPr>
            <a:r>
              <a:rPr lang="en-US" altLang="en-US" sz="1600" i="1" dirty="0"/>
              <a:t>Civil Rights </a:t>
            </a:r>
            <a:r>
              <a:rPr lang="en-US" altLang="en-US" sz="1600" i="1" dirty="0" smtClean="0"/>
              <a:t>Center</a:t>
            </a:r>
          </a:p>
          <a:p>
            <a:pPr algn="r" eaLnBrk="1" hangingPunct="1">
              <a:spcBef>
                <a:spcPct val="50000"/>
              </a:spcBef>
            </a:pPr>
            <a:r>
              <a:rPr lang="en-US" altLang="en-US" sz="1600" i="1" dirty="0" smtClean="0"/>
              <a:t>U.S. Department of Labor</a:t>
            </a:r>
            <a:endParaRPr lang="en-US" altLang="en-US" sz="1600" i="1" dirty="0"/>
          </a:p>
          <a:p>
            <a:pPr algn="r" eaLnBrk="1" hangingPunct="1">
              <a:spcBef>
                <a:spcPct val="50000"/>
              </a:spcBef>
            </a:pPr>
            <a:endParaRPr lang="en-US" altLang="en-US" sz="1200" i="1"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674938"/>
            <a:ext cx="8534400" cy="3451225"/>
          </a:xfrm>
        </p:spPr>
        <p:txBody>
          <a:bodyPr/>
          <a:lstStyle/>
          <a:p>
            <a:pPr marL="0" indent="0">
              <a:buNone/>
            </a:pPr>
            <a:r>
              <a:rPr lang="en-US" dirty="0" smtClean="0"/>
              <a:t>To amend the Higher Education Act of 1965, the Vocational Education Act of 1963, the General Education Provisions Act (creating a National Foundation for Postsecondary Education and a National Institute of Education), the Elementary and Secondary Education Act of 1965, Public Law 874, Eighty-first Congress, and related Acts, and for other purposes.</a:t>
            </a:r>
            <a:endParaRPr lang="en-US" dirty="0"/>
          </a:p>
        </p:txBody>
      </p:sp>
      <p:sp>
        <p:nvSpPr>
          <p:cNvPr id="3" name="Title 2"/>
          <p:cNvSpPr>
            <a:spLocks noGrp="1"/>
          </p:cNvSpPr>
          <p:nvPr>
            <p:ph type="title"/>
          </p:nvPr>
        </p:nvSpPr>
        <p:spPr/>
        <p:txBody>
          <a:bodyPr/>
          <a:lstStyle/>
          <a:p>
            <a:r>
              <a:rPr lang="en-US" dirty="0" smtClean="0"/>
              <a:t>Education Amendments of 1972</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10</a:t>
            </a:fld>
            <a:endParaRPr lang="en-US"/>
          </a:p>
        </p:txBody>
      </p:sp>
    </p:spTree>
    <p:extLst>
      <p:ext uri="{BB962C8B-B14F-4D97-AF65-F5344CB8AC3E}">
        <p14:creationId xmlns:p14="http://schemas.microsoft.com/office/powerpoint/2010/main" val="3440690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674938"/>
            <a:ext cx="8458200" cy="3451225"/>
          </a:xfrm>
        </p:spPr>
        <p:txBody>
          <a:bodyPr/>
          <a:lstStyle/>
          <a:p>
            <a:pPr marL="0" indent="0">
              <a:buNone/>
            </a:pPr>
            <a:r>
              <a:rPr lang="en-US" sz="2800" dirty="0" smtClean="0"/>
              <a:t>Title IX—Prohibition of Sex Discrimination</a:t>
            </a:r>
          </a:p>
          <a:p>
            <a:pPr marL="0" indent="0">
              <a:buNone/>
            </a:pPr>
            <a:endParaRPr lang="en-US" sz="2800" dirty="0" smtClean="0"/>
          </a:p>
          <a:p>
            <a:pPr marL="0" indent="0">
              <a:buNone/>
            </a:pPr>
            <a:r>
              <a:rPr lang="en-US" sz="2800" dirty="0" smtClean="0"/>
              <a:t>SEC. 901. (a) No person in the United States shall, on the basis of sex, be excluded from participation in, be denied the benefits of, or be subjected to discrimination under any education program or activity receiving Federal financial assistance…</a:t>
            </a:r>
          </a:p>
          <a:p>
            <a:pPr marL="0" indent="0">
              <a:buNone/>
            </a:pPr>
            <a:endParaRPr lang="en-US" dirty="0"/>
          </a:p>
        </p:txBody>
      </p:sp>
      <p:sp>
        <p:nvSpPr>
          <p:cNvPr id="3" name="Title 2"/>
          <p:cNvSpPr>
            <a:spLocks noGrp="1"/>
          </p:cNvSpPr>
          <p:nvPr>
            <p:ph type="title"/>
          </p:nvPr>
        </p:nvSpPr>
        <p:spPr/>
        <p:txBody>
          <a:bodyPr/>
          <a:lstStyle/>
          <a:p>
            <a:r>
              <a:rPr lang="en-US" dirty="0" smtClean="0"/>
              <a:t>Part of Education Amendments</a:t>
            </a:r>
            <a:br>
              <a:rPr lang="en-US" dirty="0" smtClean="0"/>
            </a:br>
            <a:r>
              <a:rPr lang="en-US" dirty="0" smtClean="0"/>
              <a:t>Important to AJCs</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11</a:t>
            </a:fld>
            <a:endParaRPr lang="en-US"/>
          </a:p>
        </p:txBody>
      </p:sp>
    </p:spTree>
    <p:extLst>
      <p:ext uri="{BB962C8B-B14F-4D97-AF65-F5344CB8AC3E}">
        <p14:creationId xmlns:p14="http://schemas.microsoft.com/office/powerpoint/2010/main" val="823120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674938"/>
            <a:ext cx="8610600" cy="3451225"/>
          </a:xfrm>
        </p:spPr>
        <p:txBody>
          <a:bodyPr/>
          <a:lstStyle/>
          <a:p>
            <a:pPr marL="0" indent="0">
              <a:buNone/>
            </a:pPr>
            <a:r>
              <a:rPr lang="en-US" dirty="0"/>
              <a:t>An Act to establish a clear and comprehensive prohibition of discrimination on the basis of </a:t>
            </a:r>
            <a:r>
              <a:rPr lang="en-US" dirty="0" smtClean="0"/>
              <a:t>disability</a:t>
            </a:r>
          </a:p>
          <a:p>
            <a:r>
              <a:rPr lang="en-US" dirty="0" smtClean="0"/>
              <a:t>Title </a:t>
            </a:r>
            <a:r>
              <a:rPr lang="en-US" dirty="0"/>
              <a:t>I—employment</a:t>
            </a:r>
          </a:p>
          <a:p>
            <a:r>
              <a:rPr lang="en-US" dirty="0"/>
              <a:t>Title II—public entities (and public transportation)</a:t>
            </a:r>
          </a:p>
          <a:p>
            <a:r>
              <a:rPr lang="en-US" dirty="0"/>
              <a:t>Title III—public accommodations (and commercial facilities)</a:t>
            </a:r>
          </a:p>
          <a:p>
            <a:r>
              <a:rPr lang="en-US" dirty="0"/>
              <a:t>Title IV—telecommunications</a:t>
            </a:r>
          </a:p>
          <a:p>
            <a:endParaRPr lang="en-US" dirty="0" smtClean="0"/>
          </a:p>
          <a:p>
            <a:endParaRPr lang="en-US" dirty="0"/>
          </a:p>
        </p:txBody>
      </p:sp>
      <p:sp>
        <p:nvSpPr>
          <p:cNvPr id="3" name="Title 2"/>
          <p:cNvSpPr>
            <a:spLocks noGrp="1"/>
          </p:cNvSpPr>
          <p:nvPr>
            <p:ph type="title"/>
          </p:nvPr>
        </p:nvSpPr>
        <p:spPr/>
        <p:txBody>
          <a:bodyPr/>
          <a:lstStyle/>
          <a:p>
            <a:r>
              <a:rPr lang="en-US" dirty="0" smtClean="0"/>
              <a:t>Americans with Disabilities Act</a:t>
            </a:r>
            <a:br>
              <a:rPr lang="en-US" dirty="0" smtClean="0"/>
            </a:br>
            <a:r>
              <a:rPr lang="en-US" sz="2800" dirty="0" smtClean="0"/>
              <a:t>(Americans with Disabilities Act Amendments Act)</a:t>
            </a:r>
            <a:endParaRPr lang="en-US" sz="2800"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12</a:t>
            </a:fld>
            <a:endParaRPr lang="en-US"/>
          </a:p>
        </p:txBody>
      </p:sp>
    </p:spTree>
    <p:extLst>
      <p:ext uri="{BB962C8B-B14F-4D97-AF65-F5344CB8AC3E}">
        <p14:creationId xmlns:p14="http://schemas.microsoft.com/office/powerpoint/2010/main" val="2584604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057400"/>
            <a:ext cx="8686800" cy="4419600"/>
          </a:xfrm>
        </p:spPr>
        <p:txBody>
          <a:bodyPr/>
          <a:lstStyle/>
          <a:p>
            <a:r>
              <a:rPr lang="en-US" dirty="0" smtClean="0"/>
              <a:t>FEDERAL FINANCIAL ASSISTANCE. — For the purpose of applying the prohibitions against discrimination on the basis of age under the Age Discrimination Act of 1975 (42 </a:t>
            </a:r>
            <a:r>
              <a:rPr lang="en-US" dirty="0" err="1" smtClean="0"/>
              <a:t>U.S.C</a:t>
            </a:r>
            <a:r>
              <a:rPr lang="en-US" dirty="0" smtClean="0"/>
              <a:t>. 6101 et seq.), on the basis of disability under section 504 of the Rehabilitation Act of 1973 (29 </a:t>
            </a:r>
            <a:r>
              <a:rPr lang="en-US" dirty="0" err="1" smtClean="0"/>
              <a:t>U.S.C</a:t>
            </a:r>
            <a:r>
              <a:rPr lang="en-US" dirty="0" smtClean="0"/>
              <a:t>. 794), on the basis of sex under title IX of the Education Amendments of 1972 (20 </a:t>
            </a:r>
            <a:r>
              <a:rPr lang="en-US" dirty="0" err="1" smtClean="0"/>
              <a:t>U.S.C</a:t>
            </a:r>
            <a:r>
              <a:rPr lang="en-US" dirty="0" smtClean="0"/>
              <a:t>. 1681 et seq.), or on the basis of race, color, or national origin under title VI of the Civil Rights Act of 1964 (42 </a:t>
            </a:r>
            <a:r>
              <a:rPr lang="en-US" dirty="0" err="1" smtClean="0"/>
              <a:t>U.S.C</a:t>
            </a:r>
            <a:r>
              <a:rPr lang="en-US" dirty="0" smtClean="0"/>
              <a:t>. 2000d et seq.), programs and activities funded or otherwise financially assisted in whole or in part under this Act are considered to be programs and activities receiving Federal financial assistance. </a:t>
            </a:r>
            <a:endParaRPr lang="en-US" dirty="0"/>
          </a:p>
        </p:txBody>
      </p:sp>
      <p:sp>
        <p:nvSpPr>
          <p:cNvPr id="3" name="Title 2"/>
          <p:cNvSpPr>
            <a:spLocks noGrp="1"/>
          </p:cNvSpPr>
          <p:nvPr>
            <p:ph type="title"/>
          </p:nvPr>
        </p:nvSpPr>
        <p:spPr/>
        <p:txBody>
          <a:bodyPr/>
          <a:lstStyle/>
          <a:p>
            <a:r>
              <a:rPr lang="en-US" dirty="0" smtClean="0"/>
              <a:t>Section 188(a)(1) of WIOA</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13</a:t>
            </a:fld>
            <a:endParaRPr lang="en-US"/>
          </a:p>
        </p:txBody>
      </p:sp>
    </p:spTree>
    <p:extLst>
      <p:ext uri="{BB962C8B-B14F-4D97-AF65-F5344CB8AC3E}">
        <p14:creationId xmlns:p14="http://schemas.microsoft.com/office/powerpoint/2010/main" val="527972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209800"/>
            <a:ext cx="8686800" cy="3916363"/>
          </a:xfrm>
        </p:spPr>
        <p:txBody>
          <a:bodyPr/>
          <a:lstStyle/>
          <a:p>
            <a:r>
              <a:rPr lang="en-US" dirty="0" smtClean="0"/>
              <a:t>PROHIBITION OF DISCRIMINATION REGARDING PARTICIPATION, BENEFITS, AND EMPLOYMENT. — No individual shall be excluded from participation in, denied the benefits of, subjected to discrimination under, or denied employment in the administration of or in connection with, any such program or activity because of race, color, religion, sex (except as otherwise permitted under title IX of the Education Amendments of 1972), national origin, age, disability, or political affiliation or belief. </a:t>
            </a:r>
          </a:p>
          <a:p>
            <a:endParaRPr lang="en-US" dirty="0"/>
          </a:p>
        </p:txBody>
      </p:sp>
      <p:sp>
        <p:nvSpPr>
          <p:cNvPr id="3" name="Title 2"/>
          <p:cNvSpPr>
            <a:spLocks noGrp="1"/>
          </p:cNvSpPr>
          <p:nvPr>
            <p:ph type="title"/>
          </p:nvPr>
        </p:nvSpPr>
        <p:spPr/>
        <p:txBody>
          <a:bodyPr/>
          <a:lstStyle/>
          <a:p>
            <a:r>
              <a:rPr lang="en-US" dirty="0" smtClean="0"/>
              <a:t>Section 188(a)(2) of WIOA</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14</a:t>
            </a:fld>
            <a:endParaRPr lang="en-US"/>
          </a:p>
        </p:txBody>
      </p:sp>
    </p:spTree>
    <p:extLst>
      <p:ext uri="{BB962C8B-B14F-4D97-AF65-F5344CB8AC3E}">
        <p14:creationId xmlns:p14="http://schemas.microsoft.com/office/powerpoint/2010/main" val="3578858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2800" dirty="0" smtClean="0"/>
              <a:t>Who are protected by these civil rights laws?</a:t>
            </a:r>
            <a:endParaRPr lang="en-US" sz="2800" dirty="0"/>
          </a:p>
        </p:txBody>
      </p:sp>
      <p:sp>
        <p:nvSpPr>
          <p:cNvPr id="3" name="Title 2"/>
          <p:cNvSpPr>
            <a:spLocks noGrp="1"/>
          </p:cNvSpPr>
          <p:nvPr>
            <p:ph type="title"/>
          </p:nvPr>
        </p:nvSpPr>
        <p:spPr/>
        <p:txBody>
          <a:bodyPr/>
          <a:lstStyle/>
          <a:p>
            <a:r>
              <a:rPr lang="en-US" dirty="0" smtClean="0"/>
              <a:t>Room Discussion #1</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15</a:t>
            </a:fld>
            <a:endParaRPr lang="en-US"/>
          </a:p>
        </p:txBody>
      </p:sp>
    </p:spTree>
    <p:extLst>
      <p:ext uri="{BB962C8B-B14F-4D97-AF65-F5344CB8AC3E}">
        <p14:creationId xmlns:p14="http://schemas.microsoft.com/office/powerpoint/2010/main" val="438778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057400"/>
            <a:ext cx="8610600" cy="4068763"/>
          </a:xfrm>
        </p:spPr>
        <p:txBody>
          <a:bodyPr/>
          <a:lstStyle/>
          <a:p>
            <a:endParaRPr lang="en-US" dirty="0"/>
          </a:p>
          <a:p>
            <a:r>
              <a:rPr lang="en-US" dirty="0"/>
              <a:t>Disparate </a:t>
            </a:r>
            <a:r>
              <a:rPr lang="en-US" dirty="0" smtClean="0"/>
              <a:t>Impact - The </a:t>
            </a:r>
            <a:r>
              <a:rPr lang="en-US" dirty="0"/>
              <a:t>adverse effect of a facially neutral </a:t>
            </a:r>
            <a:r>
              <a:rPr lang="en-US" dirty="0" smtClean="0"/>
              <a:t>practice that </a:t>
            </a:r>
            <a:r>
              <a:rPr lang="en-US" dirty="0"/>
              <a:t>nonetheless discriminates against persons because of </a:t>
            </a:r>
            <a:r>
              <a:rPr lang="en-US" dirty="0" smtClean="0"/>
              <a:t>a prohibited basis (such as race</a:t>
            </a:r>
            <a:r>
              <a:rPr lang="en-US" dirty="0"/>
              <a:t>, sex, national origin, age, or </a:t>
            </a:r>
            <a:r>
              <a:rPr lang="en-US" dirty="0" smtClean="0"/>
              <a:t>disability) where that policy or  practice lacks a substantial legitimate justification</a:t>
            </a:r>
            <a:endParaRPr lang="en-US" dirty="0"/>
          </a:p>
          <a:p>
            <a:endParaRPr lang="en-US" dirty="0"/>
          </a:p>
          <a:p>
            <a:r>
              <a:rPr lang="en-US" dirty="0"/>
              <a:t>Disparate </a:t>
            </a:r>
            <a:r>
              <a:rPr lang="en-US" dirty="0" smtClean="0"/>
              <a:t>Treatment - Occurs </a:t>
            </a:r>
            <a:r>
              <a:rPr lang="en-US" dirty="0"/>
              <a:t>when a person</a:t>
            </a:r>
            <a:r>
              <a:rPr lang="en-US" dirty="0" smtClean="0"/>
              <a:t> or persons are intentionally </a:t>
            </a:r>
            <a:r>
              <a:rPr lang="en-US" dirty="0"/>
              <a:t>treated differently from others because of one or more of the protected </a:t>
            </a:r>
            <a:r>
              <a:rPr lang="en-US" dirty="0" smtClean="0"/>
              <a:t>bases</a:t>
            </a:r>
            <a:endParaRPr lang="en-US" dirty="0"/>
          </a:p>
          <a:p>
            <a:endParaRPr lang="en-US" dirty="0"/>
          </a:p>
        </p:txBody>
      </p:sp>
      <p:sp>
        <p:nvSpPr>
          <p:cNvPr id="3" name="Title 2"/>
          <p:cNvSpPr>
            <a:spLocks noGrp="1"/>
          </p:cNvSpPr>
          <p:nvPr>
            <p:ph type="title"/>
          </p:nvPr>
        </p:nvSpPr>
        <p:spPr/>
        <p:txBody>
          <a:bodyPr/>
          <a:lstStyle/>
          <a:p>
            <a:r>
              <a:rPr lang="en-US" dirty="0"/>
              <a:t>Theories of Discrimination</a:t>
            </a:r>
            <a:br>
              <a:rPr lang="en-US" dirty="0"/>
            </a:b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16</a:t>
            </a:fld>
            <a:endParaRPr lang="en-US"/>
          </a:p>
        </p:txBody>
      </p:sp>
    </p:spTree>
    <p:extLst>
      <p:ext uri="{BB962C8B-B14F-4D97-AF65-F5344CB8AC3E}">
        <p14:creationId xmlns:p14="http://schemas.microsoft.com/office/powerpoint/2010/main" val="32173141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674938"/>
            <a:ext cx="8382000" cy="3451225"/>
          </a:xfrm>
        </p:spPr>
        <p:txBody>
          <a:bodyPr/>
          <a:lstStyle/>
          <a:p>
            <a:pPr marL="0" indent="0">
              <a:buNone/>
            </a:pPr>
            <a:r>
              <a:rPr lang="en-US" sz="2800" dirty="0" smtClean="0"/>
              <a:t>For each law, what is/are the prohibited base(s)?</a:t>
            </a:r>
            <a:endParaRPr lang="en-US" sz="2800" dirty="0"/>
          </a:p>
        </p:txBody>
      </p:sp>
      <p:sp>
        <p:nvSpPr>
          <p:cNvPr id="3" name="Title 2"/>
          <p:cNvSpPr>
            <a:spLocks noGrp="1"/>
          </p:cNvSpPr>
          <p:nvPr>
            <p:ph type="title"/>
          </p:nvPr>
        </p:nvSpPr>
        <p:spPr/>
        <p:txBody>
          <a:bodyPr/>
          <a:lstStyle/>
          <a:p>
            <a:r>
              <a:rPr lang="en-US" dirty="0" smtClean="0"/>
              <a:t>Room Discussion #1</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17</a:t>
            </a:fld>
            <a:endParaRPr lang="en-US"/>
          </a:p>
        </p:txBody>
      </p:sp>
    </p:spTree>
    <p:extLst>
      <p:ext uri="{BB962C8B-B14F-4D97-AF65-F5344CB8AC3E}">
        <p14:creationId xmlns:p14="http://schemas.microsoft.com/office/powerpoint/2010/main" val="2967963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Prohibited Bases</a:t>
            </a:r>
            <a:endParaRPr lang="en-US" dirty="0"/>
          </a:p>
        </p:txBody>
      </p:sp>
      <p:sp>
        <p:nvSpPr>
          <p:cNvPr id="3" name="Content Placeholder 2"/>
          <p:cNvSpPr>
            <a:spLocks noGrp="1"/>
          </p:cNvSpPr>
          <p:nvPr>
            <p:ph sz="quarter" idx="13"/>
          </p:nvPr>
        </p:nvSpPr>
        <p:spPr>
          <a:xfrm>
            <a:off x="676655" y="2362200"/>
            <a:ext cx="3822192" cy="4191000"/>
          </a:xfrm>
        </p:spPr>
        <p:txBody>
          <a:bodyPr/>
          <a:lstStyle/>
          <a:p>
            <a:r>
              <a:rPr lang="en-US" dirty="0" smtClean="0"/>
              <a:t>Civil Rights Act</a:t>
            </a:r>
          </a:p>
          <a:p>
            <a:pPr lvl="1"/>
            <a:r>
              <a:rPr lang="en-US" dirty="0" smtClean="0"/>
              <a:t>Race, color, national origin</a:t>
            </a:r>
          </a:p>
          <a:p>
            <a:r>
              <a:rPr lang="en-US" dirty="0" smtClean="0"/>
              <a:t>ADA/Rehabilitation Act</a:t>
            </a:r>
          </a:p>
          <a:p>
            <a:pPr lvl="1"/>
            <a:r>
              <a:rPr lang="en-US" dirty="0" smtClean="0"/>
              <a:t>Disability</a:t>
            </a:r>
          </a:p>
          <a:p>
            <a:r>
              <a:rPr lang="en-US" dirty="0" smtClean="0"/>
              <a:t>Title IX</a:t>
            </a:r>
          </a:p>
          <a:p>
            <a:pPr lvl="1"/>
            <a:r>
              <a:rPr lang="en-US" dirty="0" smtClean="0"/>
              <a:t>Sex</a:t>
            </a:r>
          </a:p>
          <a:p>
            <a:r>
              <a:rPr lang="en-US" dirty="0" smtClean="0"/>
              <a:t>Age Discrimination Act</a:t>
            </a:r>
          </a:p>
          <a:p>
            <a:pPr lvl="1"/>
            <a:r>
              <a:rPr lang="en-US" dirty="0" smtClean="0"/>
              <a:t>Any age</a:t>
            </a:r>
            <a:endParaRPr lang="en-US" dirty="0"/>
          </a:p>
        </p:txBody>
      </p:sp>
      <p:sp>
        <p:nvSpPr>
          <p:cNvPr id="4" name="Content Placeholder 3"/>
          <p:cNvSpPr>
            <a:spLocks noGrp="1"/>
          </p:cNvSpPr>
          <p:nvPr>
            <p:ph sz="quarter" idx="14"/>
          </p:nvPr>
        </p:nvSpPr>
        <p:spPr>
          <a:xfrm>
            <a:off x="4645152" y="2286000"/>
            <a:ext cx="3822192" cy="4114800"/>
          </a:xfrm>
        </p:spPr>
        <p:txBody>
          <a:bodyPr/>
          <a:lstStyle/>
          <a:p>
            <a:r>
              <a:rPr lang="en-US" dirty="0" smtClean="0"/>
              <a:t>Section 188 of WIOA</a:t>
            </a:r>
          </a:p>
          <a:p>
            <a:pPr lvl="1"/>
            <a:r>
              <a:rPr lang="en-US" dirty="0" smtClean="0"/>
              <a:t>Race, color, national origin, sex, religion, disability, political affiliation or belief, age</a:t>
            </a:r>
          </a:p>
          <a:p>
            <a:pPr lvl="1"/>
            <a:r>
              <a:rPr lang="en-US" dirty="0" smtClean="0"/>
              <a:t>For beneficiaries only – citizenship or participation in any WIOA Title I program or activity</a:t>
            </a:r>
          </a:p>
          <a:p>
            <a:r>
              <a:rPr lang="en-US" dirty="0" smtClean="0"/>
              <a:t>All Laws above</a:t>
            </a:r>
          </a:p>
          <a:p>
            <a:pPr lvl="1"/>
            <a:r>
              <a:rPr lang="en-US" dirty="0" smtClean="0"/>
              <a:t>Retaliation or reprisal</a:t>
            </a:r>
            <a:endParaRPr lang="en-US" dirty="0"/>
          </a:p>
        </p:txBody>
      </p:sp>
      <p:sp>
        <p:nvSpPr>
          <p:cNvPr id="5" name="Slide Number Placeholder 4"/>
          <p:cNvSpPr>
            <a:spLocks noGrp="1"/>
          </p:cNvSpPr>
          <p:nvPr>
            <p:ph type="sldNum" sz="quarter" idx="17"/>
          </p:nvPr>
        </p:nvSpPr>
        <p:spPr/>
        <p:txBody>
          <a:bodyPr/>
          <a:lstStyle/>
          <a:p>
            <a:pPr>
              <a:defRPr/>
            </a:pPr>
            <a:fld id="{E362B0D7-4A85-4958-8984-A4DDE59F5B4B}" type="slidenum">
              <a:rPr lang="en-US" smtClean="0"/>
              <a:pPr>
                <a:defRPr/>
              </a:pPr>
              <a:t>18</a:t>
            </a:fld>
            <a:endParaRPr lang="en-US"/>
          </a:p>
        </p:txBody>
      </p:sp>
    </p:spTree>
    <p:extLst>
      <p:ext uri="{BB962C8B-B14F-4D97-AF65-F5344CB8AC3E}">
        <p14:creationId xmlns:p14="http://schemas.microsoft.com/office/powerpoint/2010/main" val="20137928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2800" dirty="0" smtClean="0"/>
              <a:t>What might discrimination look like in a AJC?</a:t>
            </a:r>
          </a:p>
        </p:txBody>
      </p:sp>
      <p:sp>
        <p:nvSpPr>
          <p:cNvPr id="3" name="Title 2"/>
          <p:cNvSpPr>
            <a:spLocks noGrp="1"/>
          </p:cNvSpPr>
          <p:nvPr>
            <p:ph type="title"/>
          </p:nvPr>
        </p:nvSpPr>
        <p:spPr/>
        <p:txBody>
          <a:bodyPr/>
          <a:lstStyle/>
          <a:p>
            <a:r>
              <a:rPr lang="en-US" dirty="0" smtClean="0"/>
              <a:t>Room Discussion #2</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19</a:t>
            </a:fld>
            <a:endParaRPr lang="en-US"/>
          </a:p>
        </p:txBody>
      </p:sp>
    </p:spTree>
    <p:extLst>
      <p:ext uri="{BB962C8B-B14F-4D97-AF65-F5344CB8AC3E}">
        <p14:creationId xmlns:p14="http://schemas.microsoft.com/office/powerpoint/2010/main" val="1231852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2"/>
          <p:cNvSpPr>
            <a:spLocks noGrp="1"/>
          </p:cNvSpPr>
          <p:nvPr>
            <p:ph type="title"/>
          </p:nvPr>
        </p:nvSpPr>
        <p:spPr/>
        <p:txBody>
          <a:bodyPr/>
          <a:lstStyle/>
          <a:p>
            <a:r>
              <a:rPr lang="en-US" altLang="en-US" smtClean="0"/>
              <a:t>Civil Rights Center</a:t>
            </a:r>
          </a:p>
        </p:txBody>
      </p:sp>
      <p:sp>
        <p:nvSpPr>
          <p:cNvPr id="2" name="Content Placeholder 1"/>
          <p:cNvSpPr>
            <a:spLocks noGrp="1"/>
          </p:cNvSpPr>
          <p:nvPr>
            <p:ph idx="1"/>
          </p:nvPr>
        </p:nvSpPr>
        <p:spPr>
          <a:xfrm>
            <a:off x="457200" y="2133600"/>
            <a:ext cx="8382000" cy="3992563"/>
          </a:xfrm>
        </p:spPr>
        <p:txBody>
          <a:bodyPr/>
          <a:lstStyle/>
          <a:p>
            <a:pPr marL="0" indent="0">
              <a:buNone/>
            </a:pPr>
            <a:r>
              <a:rPr lang="en-US" sz="2000" dirty="0" smtClean="0"/>
              <a:t>The mission of the Civil Rights Center is to promote justice and equal opportunity by acting with impartiality and integrity in administering and enforcing various civil rights laws. These laws protect:</a:t>
            </a:r>
          </a:p>
          <a:p>
            <a:r>
              <a:rPr lang="en-US" sz="2000" dirty="0" smtClean="0"/>
              <a:t>Department of Labor employees and applicants for employment, and </a:t>
            </a:r>
          </a:p>
          <a:p>
            <a:r>
              <a:rPr lang="en-US" sz="2000" dirty="0" smtClean="0"/>
              <a:t>Individuals who apply to, participate in, work for, or come into contact with programs and activities that are conducted by or receive financial assistance from DOL, or, under certain circumstances, from other Federal agencies. </a:t>
            </a:r>
          </a:p>
          <a:p>
            <a:pPr marL="0" indent="0">
              <a:buNone/>
            </a:pPr>
            <a:r>
              <a:rPr lang="en-US" sz="2000" dirty="0" smtClean="0"/>
              <a:t>We carry out this mission by investigating and adjudicating discrimination complaints, conducting compliance reviews, providing technical assistance and training, and developing and publishing civil rights regulations, policies, and guidance.</a:t>
            </a:r>
          </a:p>
          <a:p>
            <a:pPr marL="0" indent="0">
              <a:buNone/>
            </a:pPr>
            <a:endParaRPr lang="en-US" dirty="0" smtClean="0"/>
          </a:p>
          <a:p>
            <a:pPr marL="0" indent="0">
              <a:buNone/>
            </a:pPr>
            <a:endParaRPr lang="en-US" dirty="0"/>
          </a:p>
        </p:txBody>
      </p:sp>
      <p:sp>
        <p:nvSpPr>
          <p:cNvPr id="3" name="Slide Number Placeholder 2"/>
          <p:cNvSpPr>
            <a:spLocks noGrp="1"/>
          </p:cNvSpPr>
          <p:nvPr>
            <p:ph type="sldNum" sz="quarter" idx="12"/>
          </p:nvPr>
        </p:nvSpPr>
        <p:spPr/>
        <p:txBody>
          <a:bodyPr/>
          <a:lstStyle/>
          <a:p>
            <a:pPr>
              <a:defRPr/>
            </a:pPr>
            <a:fld id="{1AA600E3-087A-4A8B-9D7A-EF1EF62BC264}" type="slidenum">
              <a:rPr lang="en-US" smtClean="0"/>
              <a:pPr>
                <a:defRPr/>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362200"/>
            <a:ext cx="8382000" cy="3763963"/>
          </a:xfrm>
        </p:spPr>
        <p:txBody>
          <a:bodyPr/>
          <a:lstStyle/>
          <a:p>
            <a:r>
              <a:rPr lang="en-US" sz="2800" dirty="0" smtClean="0"/>
              <a:t>Prohibits discrimination</a:t>
            </a:r>
          </a:p>
          <a:p>
            <a:r>
              <a:rPr lang="en-US" sz="2800" dirty="0"/>
              <a:t>Applies to programs and activities funded or otherwise financially assisted in whole or in part under this </a:t>
            </a:r>
            <a:r>
              <a:rPr lang="en-US" sz="2800" dirty="0" smtClean="0"/>
              <a:t>Act</a:t>
            </a:r>
          </a:p>
          <a:p>
            <a:r>
              <a:rPr lang="en-US" sz="2800" dirty="0" smtClean="0"/>
              <a:t>Civil Rights Center oversees compliance</a:t>
            </a:r>
          </a:p>
          <a:p>
            <a:pPr lvl="1"/>
            <a:r>
              <a:rPr lang="en-US" sz="2400" dirty="0" smtClean="0"/>
              <a:t>Implementing regulations at 29 CFR part 38</a:t>
            </a:r>
          </a:p>
          <a:p>
            <a:pPr lvl="1"/>
            <a:r>
              <a:rPr lang="en-US" sz="2400" dirty="0" smtClean="0"/>
              <a:t>Recently revised – effective January 3, 2017</a:t>
            </a:r>
          </a:p>
          <a:p>
            <a:endParaRPr lang="en-US" dirty="0" smtClean="0"/>
          </a:p>
          <a:p>
            <a:endParaRPr lang="en-US" dirty="0"/>
          </a:p>
        </p:txBody>
      </p:sp>
      <p:sp>
        <p:nvSpPr>
          <p:cNvPr id="3" name="Title 2"/>
          <p:cNvSpPr>
            <a:spLocks noGrp="1"/>
          </p:cNvSpPr>
          <p:nvPr>
            <p:ph type="title"/>
          </p:nvPr>
        </p:nvSpPr>
        <p:spPr/>
        <p:txBody>
          <a:bodyPr/>
          <a:lstStyle/>
          <a:p>
            <a:r>
              <a:rPr lang="en-US" dirty="0" smtClean="0"/>
              <a:t>Section 188 of WIOA</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20</a:t>
            </a:fld>
            <a:endParaRPr lang="en-US"/>
          </a:p>
        </p:txBody>
      </p:sp>
    </p:spTree>
    <p:extLst>
      <p:ext uri="{BB962C8B-B14F-4D97-AF65-F5344CB8AC3E}">
        <p14:creationId xmlns:p14="http://schemas.microsoft.com/office/powerpoint/2010/main" val="6682316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209800"/>
            <a:ext cx="8458200" cy="4038600"/>
          </a:xfrm>
        </p:spPr>
        <p:txBody>
          <a:bodyPr/>
          <a:lstStyle/>
          <a:p>
            <a:pPr marL="0" indent="0">
              <a:buNone/>
            </a:pPr>
            <a:r>
              <a:rPr lang="en-US" dirty="0" smtClean="0"/>
              <a:t>Quick Notes:</a:t>
            </a:r>
          </a:p>
          <a:p>
            <a:r>
              <a:rPr lang="en-US" dirty="0" smtClean="0"/>
              <a:t>Governors have oversight responsibilities for their State Programs</a:t>
            </a:r>
          </a:p>
          <a:p>
            <a:r>
              <a:rPr lang="en-US" dirty="0" smtClean="0"/>
              <a:t>Governor must develop and follow a Nondiscrimination Plan (formally the Methods of Administration)</a:t>
            </a:r>
          </a:p>
          <a:p>
            <a:r>
              <a:rPr lang="en-US" dirty="0" smtClean="0"/>
              <a:t>Each Governor must have a State-Level EO Officer responsible for the plan’s implementation and coordination</a:t>
            </a:r>
          </a:p>
          <a:p>
            <a:r>
              <a:rPr lang="en-US" dirty="0" smtClean="0"/>
              <a:t>AJCs may have responsibilities under the Nondiscrimination Plan</a:t>
            </a:r>
            <a:endParaRPr lang="en-US" dirty="0"/>
          </a:p>
        </p:txBody>
      </p:sp>
      <p:sp>
        <p:nvSpPr>
          <p:cNvPr id="3" name="Title 2"/>
          <p:cNvSpPr>
            <a:spLocks noGrp="1"/>
          </p:cNvSpPr>
          <p:nvPr>
            <p:ph type="title"/>
          </p:nvPr>
        </p:nvSpPr>
        <p:spPr/>
        <p:txBody>
          <a:bodyPr/>
          <a:lstStyle/>
          <a:p>
            <a:r>
              <a:rPr lang="en-US" dirty="0"/>
              <a:t>Quick Look at 188 Requirements</a:t>
            </a:r>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21</a:t>
            </a:fld>
            <a:endParaRPr lang="en-US"/>
          </a:p>
        </p:txBody>
      </p:sp>
    </p:spTree>
    <p:extLst>
      <p:ext uri="{BB962C8B-B14F-4D97-AF65-F5344CB8AC3E}">
        <p14:creationId xmlns:p14="http://schemas.microsoft.com/office/powerpoint/2010/main" val="9784065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828800"/>
            <a:ext cx="8686800" cy="4724400"/>
          </a:xfrm>
        </p:spPr>
        <p:txBody>
          <a:bodyPr/>
          <a:lstStyle/>
          <a:p>
            <a:r>
              <a:rPr lang="en-US" dirty="0" smtClean="0"/>
              <a:t>As </a:t>
            </a:r>
            <a:r>
              <a:rPr lang="en-US" dirty="0"/>
              <a:t>a condition to the award of financial assistance from the Department of Labor under Title I of WIOA, the grant applicant assures that it has the ability to comply with the nondiscrimination and equal opportunity </a:t>
            </a:r>
            <a:r>
              <a:rPr lang="en-US" dirty="0" smtClean="0"/>
              <a:t>provisions </a:t>
            </a:r>
          </a:p>
          <a:p>
            <a:r>
              <a:rPr lang="en-US" dirty="0" smtClean="0"/>
              <a:t>The grant applicant also assures that, as a recipient of WIOA Title I financial assistance, it will comply with 29 CFR part 38 and all other regulations</a:t>
            </a:r>
          </a:p>
          <a:p>
            <a:r>
              <a:rPr lang="en-US" dirty="0"/>
              <a:t>This assurance applies to the grant applicant’s operation of the WIOA Title I–financially assisted program or activity, and to all agreements the grant applicant makes to carry out the WIOA Title I–financially assisted program or activity</a:t>
            </a:r>
            <a:endParaRPr lang="en-US" dirty="0" smtClean="0"/>
          </a:p>
          <a:p>
            <a:endParaRPr lang="en-US" dirty="0"/>
          </a:p>
        </p:txBody>
      </p:sp>
      <p:sp>
        <p:nvSpPr>
          <p:cNvPr id="3" name="Title 2"/>
          <p:cNvSpPr>
            <a:spLocks noGrp="1"/>
          </p:cNvSpPr>
          <p:nvPr>
            <p:ph type="title"/>
          </p:nvPr>
        </p:nvSpPr>
        <p:spPr/>
        <p:txBody>
          <a:bodyPr/>
          <a:lstStyle/>
          <a:p>
            <a:r>
              <a:rPr lang="en-US" dirty="0" smtClean="0"/>
              <a:t>Quick Look </a:t>
            </a:r>
            <a:r>
              <a:rPr lang="en-US" dirty="0"/>
              <a:t>– Assurances</a:t>
            </a:r>
            <a:br>
              <a:rPr lang="en-US" dirty="0"/>
            </a:br>
            <a:r>
              <a:rPr lang="en-US" sz="2400" dirty="0"/>
              <a:t>(29 CFR 38.25 – 38.27)</a:t>
            </a:r>
            <a:r>
              <a:rPr lang="en-US" dirty="0"/>
              <a:t/>
            </a:r>
            <a:br>
              <a:rPr lang="en-US" dirty="0"/>
            </a:b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22</a:t>
            </a:fld>
            <a:endParaRPr lang="en-US"/>
          </a:p>
        </p:txBody>
      </p:sp>
    </p:spTree>
    <p:extLst>
      <p:ext uri="{BB962C8B-B14F-4D97-AF65-F5344CB8AC3E}">
        <p14:creationId xmlns:p14="http://schemas.microsoft.com/office/powerpoint/2010/main" val="2371110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828800"/>
            <a:ext cx="8686800" cy="4572000"/>
          </a:xfrm>
        </p:spPr>
        <p:txBody>
          <a:bodyPr/>
          <a:lstStyle/>
          <a:p>
            <a:r>
              <a:rPr lang="en-US" dirty="0" smtClean="0"/>
              <a:t>Governors </a:t>
            </a:r>
            <a:r>
              <a:rPr lang="en-US" dirty="0"/>
              <a:t>must designate an individual as a </a:t>
            </a:r>
            <a:r>
              <a:rPr lang="en-US" u="sng" dirty="0"/>
              <a:t>State-level Equal Opportunity </a:t>
            </a:r>
            <a:r>
              <a:rPr lang="en-US" u="sng" dirty="0" smtClean="0"/>
              <a:t>Officer</a:t>
            </a:r>
            <a:r>
              <a:rPr lang="en-US" dirty="0" smtClean="0"/>
              <a:t>, </a:t>
            </a:r>
            <a:r>
              <a:rPr lang="en-US" dirty="0"/>
              <a:t>who reports directly to the Governor and is responsible for State Program–wide coordination of compliance with the equal opportunity and nondiscrimination requirements in </a:t>
            </a:r>
            <a:r>
              <a:rPr lang="en-US" dirty="0" smtClean="0"/>
              <a:t>WIOA. The </a:t>
            </a:r>
            <a:r>
              <a:rPr lang="en-US" dirty="0"/>
              <a:t>State-level EO Officer must have staff and resources sufficient to carry out these requirements.</a:t>
            </a:r>
          </a:p>
          <a:p>
            <a:r>
              <a:rPr lang="en-US" dirty="0" smtClean="0"/>
              <a:t>Every </a:t>
            </a:r>
            <a:r>
              <a:rPr lang="en-US" dirty="0"/>
              <a:t>recipient except small recipients and service providers, </a:t>
            </a:r>
            <a:r>
              <a:rPr lang="en-US" dirty="0" smtClean="0"/>
              <a:t>must </a:t>
            </a:r>
            <a:r>
              <a:rPr lang="en-US" dirty="0"/>
              <a:t>designate a </a:t>
            </a:r>
            <a:r>
              <a:rPr lang="en-US" u="sng" dirty="0"/>
              <a:t>recipient-level Equal Opportunity </a:t>
            </a:r>
            <a:r>
              <a:rPr lang="en-US" u="sng" dirty="0" smtClean="0"/>
              <a:t>Officer</a:t>
            </a:r>
            <a:r>
              <a:rPr lang="en-US" dirty="0" smtClean="0"/>
              <a:t>, </a:t>
            </a:r>
            <a:r>
              <a:rPr lang="en-US" dirty="0"/>
              <a:t>who reports directly to the individual in the highest-level position of authority for the </a:t>
            </a:r>
            <a:r>
              <a:rPr lang="en-US" dirty="0" smtClean="0"/>
              <a:t>recipient. </a:t>
            </a:r>
            <a:r>
              <a:rPr lang="en-US" dirty="0"/>
              <a:t>The recipient-level EO Officer must have </a:t>
            </a:r>
            <a:r>
              <a:rPr lang="en-US" dirty="0" smtClean="0"/>
              <a:t>sufficient staff </a:t>
            </a:r>
            <a:r>
              <a:rPr lang="en-US" dirty="0"/>
              <a:t>and </a:t>
            </a:r>
            <a:r>
              <a:rPr lang="en-US" dirty="0" smtClean="0"/>
              <a:t>resources.</a:t>
            </a:r>
            <a:endParaRPr lang="en-US" dirty="0"/>
          </a:p>
          <a:p>
            <a:pPr marL="0" indent="0">
              <a:buNone/>
            </a:pPr>
            <a:endParaRPr lang="en-US" dirty="0"/>
          </a:p>
        </p:txBody>
      </p:sp>
      <p:sp>
        <p:nvSpPr>
          <p:cNvPr id="3" name="Title 2"/>
          <p:cNvSpPr>
            <a:spLocks noGrp="1"/>
          </p:cNvSpPr>
          <p:nvPr>
            <p:ph type="title"/>
          </p:nvPr>
        </p:nvSpPr>
        <p:spPr/>
        <p:txBody>
          <a:bodyPr/>
          <a:lstStyle/>
          <a:p>
            <a:r>
              <a:rPr lang="en-US" sz="3600" dirty="0"/>
              <a:t>Quick Look </a:t>
            </a:r>
            <a:r>
              <a:rPr lang="en-US" sz="3600" dirty="0" smtClean="0"/>
              <a:t> - Equal </a:t>
            </a:r>
            <a:r>
              <a:rPr lang="en-US" sz="3600" dirty="0"/>
              <a:t>Opportunity Officers </a:t>
            </a:r>
            <a:r>
              <a:rPr lang="en-US" dirty="0" smtClean="0"/>
              <a:t/>
            </a:r>
            <a:br>
              <a:rPr lang="en-US" dirty="0" smtClean="0"/>
            </a:br>
            <a:r>
              <a:rPr lang="en-US" sz="2000" dirty="0" smtClean="0"/>
              <a:t>(</a:t>
            </a:r>
            <a:r>
              <a:rPr lang="en-US" sz="2000" dirty="0"/>
              <a:t>29 CFR 38.28 - 38.33)</a:t>
            </a:r>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23</a:t>
            </a:fld>
            <a:endParaRPr lang="en-US"/>
          </a:p>
        </p:txBody>
      </p:sp>
    </p:spTree>
    <p:extLst>
      <p:ext uri="{BB962C8B-B14F-4D97-AF65-F5344CB8AC3E}">
        <p14:creationId xmlns:p14="http://schemas.microsoft.com/office/powerpoint/2010/main" val="9784065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752600"/>
            <a:ext cx="8686800" cy="4648200"/>
          </a:xfrm>
        </p:spPr>
        <p:txBody>
          <a:bodyPr/>
          <a:lstStyle/>
          <a:p>
            <a:r>
              <a:rPr lang="en-US" dirty="0" smtClean="0"/>
              <a:t>The EO </a:t>
            </a:r>
            <a:r>
              <a:rPr lang="en-US" dirty="0"/>
              <a:t>Officer </a:t>
            </a:r>
            <a:r>
              <a:rPr lang="en-US" dirty="0" smtClean="0"/>
              <a:t>must be a </a:t>
            </a:r>
            <a:r>
              <a:rPr lang="en-US" dirty="0"/>
              <a:t>senior-level employee reporting directly to the individual in the highest-level position of authority for the </a:t>
            </a:r>
            <a:r>
              <a:rPr lang="en-US" dirty="0" smtClean="0"/>
              <a:t>recipient</a:t>
            </a:r>
            <a:endParaRPr lang="en-US" dirty="0"/>
          </a:p>
          <a:p>
            <a:r>
              <a:rPr lang="en-US" dirty="0" smtClean="0"/>
              <a:t>EO </a:t>
            </a:r>
            <a:r>
              <a:rPr lang="en-US" dirty="0"/>
              <a:t>Officer’s name, position title, address, and telephone number (voice and </a:t>
            </a:r>
            <a:r>
              <a:rPr lang="en-US" dirty="0" err="1"/>
              <a:t>TDD</a:t>
            </a:r>
            <a:r>
              <a:rPr lang="en-US" dirty="0"/>
              <a:t>/TTY) </a:t>
            </a:r>
            <a:r>
              <a:rPr lang="en-US" dirty="0" smtClean="0"/>
              <a:t>must be made public</a:t>
            </a:r>
            <a:endParaRPr lang="en-US" dirty="0"/>
          </a:p>
          <a:p>
            <a:r>
              <a:rPr lang="en-US" dirty="0" smtClean="0"/>
              <a:t>Assign </a:t>
            </a:r>
            <a:r>
              <a:rPr lang="en-US" dirty="0"/>
              <a:t>sufficient authority, staff, and </a:t>
            </a:r>
            <a:r>
              <a:rPr lang="en-US" dirty="0" smtClean="0"/>
              <a:t>resources, </a:t>
            </a:r>
            <a:r>
              <a:rPr lang="en-US" dirty="0"/>
              <a:t>and support of top </a:t>
            </a:r>
            <a:r>
              <a:rPr lang="en-US" dirty="0" smtClean="0"/>
              <a:t>management</a:t>
            </a:r>
          </a:p>
          <a:p>
            <a:r>
              <a:rPr lang="en-US" dirty="0" smtClean="0"/>
              <a:t>Ensure </a:t>
            </a:r>
            <a:r>
              <a:rPr lang="en-US" dirty="0"/>
              <a:t>that the EO Officer and </a:t>
            </a:r>
            <a:r>
              <a:rPr lang="en-US" dirty="0" smtClean="0"/>
              <a:t>staff receive </a:t>
            </a:r>
            <a:r>
              <a:rPr lang="en-US" dirty="0"/>
              <a:t>(at the recipient’s expense) the training necessary and appropriate to maintain competency.</a:t>
            </a:r>
          </a:p>
          <a:p>
            <a:pPr marL="0" indent="0">
              <a:buNone/>
            </a:pPr>
            <a:endParaRPr lang="en-US" dirty="0"/>
          </a:p>
        </p:txBody>
      </p:sp>
      <p:sp>
        <p:nvSpPr>
          <p:cNvPr id="3" name="Title 2"/>
          <p:cNvSpPr>
            <a:spLocks noGrp="1"/>
          </p:cNvSpPr>
          <p:nvPr>
            <p:ph type="title"/>
          </p:nvPr>
        </p:nvSpPr>
        <p:spPr/>
        <p:txBody>
          <a:bodyPr/>
          <a:lstStyle/>
          <a:p>
            <a:r>
              <a:rPr lang="en-US" dirty="0"/>
              <a:t>Quick Look </a:t>
            </a:r>
            <a:r>
              <a:rPr lang="en-US" dirty="0" smtClean="0"/>
              <a:t>– EO Officers Pt 2</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24</a:t>
            </a:fld>
            <a:endParaRPr lang="en-US"/>
          </a:p>
        </p:txBody>
      </p:sp>
    </p:spTree>
    <p:extLst>
      <p:ext uri="{BB962C8B-B14F-4D97-AF65-F5344CB8AC3E}">
        <p14:creationId xmlns:p14="http://schemas.microsoft.com/office/powerpoint/2010/main" val="31460092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752600"/>
            <a:ext cx="8686800" cy="4648200"/>
          </a:xfrm>
        </p:spPr>
        <p:txBody>
          <a:bodyPr/>
          <a:lstStyle/>
          <a:p>
            <a:r>
              <a:rPr lang="en-US" dirty="0" smtClean="0"/>
              <a:t>The </a:t>
            </a:r>
            <a:r>
              <a:rPr lang="en-US" dirty="0"/>
              <a:t>EO Officer must be a senior level employee of the recipient who has the knowledge, skills and abilities necessary to fulfill the responsibilities competently as described in this </a:t>
            </a:r>
            <a:r>
              <a:rPr lang="en-US" dirty="0" smtClean="0"/>
              <a:t>subpart.</a:t>
            </a:r>
          </a:p>
          <a:p>
            <a:r>
              <a:rPr lang="en-US" dirty="0" smtClean="0"/>
              <a:t>The </a:t>
            </a:r>
            <a:r>
              <a:rPr lang="en-US" dirty="0"/>
              <a:t>EO Officer may, or may not, be assigned other duties. However, the EO Officer must not have other responsibilities or activities that create a conflict or the appearance of a conflict with the responsibilities of an EO Officer. </a:t>
            </a:r>
          </a:p>
        </p:txBody>
      </p:sp>
      <p:sp>
        <p:nvSpPr>
          <p:cNvPr id="3" name="Title 2"/>
          <p:cNvSpPr>
            <a:spLocks noGrp="1"/>
          </p:cNvSpPr>
          <p:nvPr>
            <p:ph type="title"/>
          </p:nvPr>
        </p:nvSpPr>
        <p:spPr/>
        <p:txBody>
          <a:bodyPr/>
          <a:lstStyle/>
          <a:p>
            <a:r>
              <a:rPr lang="en-US" dirty="0"/>
              <a:t>Quick Look – EO Officers Pt </a:t>
            </a:r>
            <a:r>
              <a:rPr lang="en-US" dirty="0" smtClean="0"/>
              <a:t>3</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25</a:t>
            </a:fld>
            <a:endParaRPr lang="en-US"/>
          </a:p>
        </p:txBody>
      </p:sp>
    </p:spTree>
    <p:extLst>
      <p:ext uri="{BB962C8B-B14F-4D97-AF65-F5344CB8AC3E}">
        <p14:creationId xmlns:p14="http://schemas.microsoft.com/office/powerpoint/2010/main" val="31428146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752600"/>
            <a:ext cx="8686800" cy="4648200"/>
          </a:xfrm>
        </p:spPr>
        <p:txBody>
          <a:bodyPr/>
          <a:lstStyle/>
          <a:p>
            <a:r>
              <a:rPr lang="en-US" dirty="0" smtClean="0"/>
              <a:t>Serves </a:t>
            </a:r>
            <a:r>
              <a:rPr lang="en-US" dirty="0"/>
              <a:t>as a recipient’s liaison with CRC;</a:t>
            </a:r>
          </a:p>
          <a:p>
            <a:r>
              <a:rPr lang="en-US" dirty="0" smtClean="0"/>
              <a:t>Monitors and investigates </a:t>
            </a:r>
            <a:r>
              <a:rPr lang="en-US" dirty="0"/>
              <a:t>the </a:t>
            </a:r>
            <a:r>
              <a:rPr lang="en-US" dirty="0" smtClean="0"/>
              <a:t>recipient and </a:t>
            </a:r>
            <a:r>
              <a:rPr lang="en-US" dirty="0"/>
              <a:t>its </a:t>
            </a:r>
            <a:r>
              <a:rPr lang="en-US" dirty="0" err="1"/>
              <a:t>subrecipients</a:t>
            </a:r>
            <a:r>
              <a:rPr lang="en-US" dirty="0"/>
              <a:t> </a:t>
            </a:r>
            <a:r>
              <a:rPr lang="en-US" dirty="0" smtClean="0"/>
              <a:t>for </a:t>
            </a:r>
            <a:r>
              <a:rPr lang="en-US" dirty="0"/>
              <a:t>nondiscrimination and equal </a:t>
            </a:r>
            <a:r>
              <a:rPr lang="en-US" dirty="0" smtClean="0"/>
              <a:t>opportunity</a:t>
            </a:r>
          </a:p>
          <a:p>
            <a:r>
              <a:rPr lang="en-US" dirty="0" smtClean="0"/>
              <a:t>Reviews </a:t>
            </a:r>
            <a:r>
              <a:rPr lang="en-US" dirty="0"/>
              <a:t>the recipient’s written policies to make sure that those policies are </a:t>
            </a:r>
            <a:r>
              <a:rPr lang="en-US" dirty="0" smtClean="0"/>
              <a:t>nondiscriminatory</a:t>
            </a:r>
            <a:endParaRPr lang="en-US" dirty="0"/>
          </a:p>
          <a:p>
            <a:r>
              <a:rPr lang="en-US" dirty="0" smtClean="0"/>
              <a:t>Develops </a:t>
            </a:r>
            <a:r>
              <a:rPr lang="en-US" dirty="0"/>
              <a:t>and </a:t>
            </a:r>
            <a:r>
              <a:rPr lang="en-US" dirty="0" smtClean="0"/>
              <a:t>publishes </a:t>
            </a:r>
            <a:r>
              <a:rPr lang="en-US" dirty="0"/>
              <a:t>procedures for processing discrimination complaints </a:t>
            </a:r>
            <a:endParaRPr lang="en-US" dirty="0" smtClean="0"/>
          </a:p>
          <a:p>
            <a:r>
              <a:rPr lang="en-US" dirty="0" smtClean="0"/>
              <a:t>Conducts </a:t>
            </a:r>
            <a:r>
              <a:rPr lang="en-US" dirty="0"/>
              <a:t>outreach and education about equal opportunity and nondiscrimination requirements </a:t>
            </a:r>
            <a:endParaRPr lang="en-US" dirty="0" smtClean="0"/>
          </a:p>
          <a:p>
            <a:pPr marL="0" indent="0">
              <a:buNone/>
            </a:pPr>
            <a:endParaRPr lang="en-US" dirty="0" smtClean="0"/>
          </a:p>
        </p:txBody>
      </p:sp>
      <p:sp>
        <p:nvSpPr>
          <p:cNvPr id="3" name="Title 2"/>
          <p:cNvSpPr>
            <a:spLocks noGrp="1"/>
          </p:cNvSpPr>
          <p:nvPr>
            <p:ph type="title"/>
          </p:nvPr>
        </p:nvSpPr>
        <p:spPr/>
        <p:txBody>
          <a:bodyPr/>
          <a:lstStyle/>
          <a:p>
            <a:r>
              <a:rPr lang="en-US" dirty="0"/>
              <a:t>Quick Look – EO Officers Pt </a:t>
            </a:r>
            <a:r>
              <a:rPr lang="en-US" dirty="0" smtClean="0"/>
              <a:t>4</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26</a:t>
            </a:fld>
            <a:endParaRPr lang="en-US"/>
          </a:p>
        </p:txBody>
      </p:sp>
    </p:spTree>
    <p:extLst>
      <p:ext uri="{BB962C8B-B14F-4D97-AF65-F5344CB8AC3E}">
        <p14:creationId xmlns:p14="http://schemas.microsoft.com/office/powerpoint/2010/main" val="34963986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209800"/>
            <a:ext cx="8534400" cy="3916363"/>
          </a:xfrm>
        </p:spPr>
        <p:txBody>
          <a:bodyPr/>
          <a:lstStyle/>
          <a:p>
            <a:r>
              <a:rPr lang="en-US" dirty="0" smtClean="0"/>
              <a:t>Provide </a:t>
            </a:r>
            <a:r>
              <a:rPr lang="en-US" dirty="0"/>
              <a:t>initial and continuing notice </a:t>
            </a:r>
            <a:r>
              <a:rPr lang="en-US" dirty="0" smtClean="0"/>
              <a:t>that </a:t>
            </a:r>
            <a:r>
              <a:rPr lang="en-US" dirty="0"/>
              <a:t>it does not discriminate on any prohibited </a:t>
            </a:r>
            <a:r>
              <a:rPr lang="en-US" dirty="0" smtClean="0"/>
              <a:t>basis</a:t>
            </a:r>
            <a:r>
              <a:rPr lang="en-US" dirty="0"/>
              <a:t> </a:t>
            </a:r>
            <a:r>
              <a:rPr lang="en-US" dirty="0" smtClean="0"/>
              <a:t>to:</a:t>
            </a:r>
          </a:p>
          <a:p>
            <a:pPr lvl="1"/>
            <a:r>
              <a:rPr lang="en-US" sz="2000" dirty="0" smtClean="0"/>
              <a:t>(1</a:t>
            </a:r>
            <a:r>
              <a:rPr lang="en-US" sz="2000" dirty="0"/>
              <a:t>) Registrants, applicants, and eligible </a:t>
            </a:r>
            <a:r>
              <a:rPr lang="en-US" sz="2000" dirty="0" smtClean="0"/>
              <a:t>applicants/registrants; (2) Participants; (3) Applicants for employment and employees; (4) Unions or professional organizations that hold collective bargaining or professional agreements with the recipient; (5) </a:t>
            </a:r>
            <a:r>
              <a:rPr lang="en-US" sz="2000" dirty="0" err="1" smtClean="0"/>
              <a:t>Subrecipients</a:t>
            </a:r>
            <a:r>
              <a:rPr lang="en-US" sz="2000" dirty="0" smtClean="0"/>
              <a:t> that receive WIOA Title I financial assistance from the recipient; and </a:t>
            </a:r>
            <a:r>
              <a:rPr lang="en-US" sz="2000" dirty="0"/>
              <a:t>(6) Members of the public, including those with impaired vision or hearing and those with limited English proficiency</a:t>
            </a:r>
            <a:r>
              <a:rPr lang="en-US" sz="2000" dirty="0" smtClean="0"/>
              <a:t>.</a:t>
            </a:r>
            <a:endParaRPr lang="en-US" sz="2000" dirty="0"/>
          </a:p>
          <a:p>
            <a:pPr marL="0" indent="0">
              <a:buNone/>
            </a:pPr>
            <a:endParaRPr lang="en-US" dirty="0"/>
          </a:p>
        </p:txBody>
      </p:sp>
      <p:sp>
        <p:nvSpPr>
          <p:cNvPr id="3" name="Title 2"/>
          <p:cNvSpPr>
            <a:spLocks noGrp="1"/>
          </p:cNvSpPr>
          <p:nvPr>
            <p:ph type="title"/>
          </p:nvPr>
        </p:nvSpPr>
        <p:spPr/>
        <p:txBody>
          <a:bodyPr/>
          <a:lstStyle/>
          <a:p>
            <a:r>
              <a:rPr lang="en-US" sz="3600" dirty="0"/>
              <a:t>Quick Look - Notice and Communication </a:t>
            </a:r>
            <a:r>
              <a:rPr lang="en-US" dirty="0" smtClean="0"/>
              <a:t/>
            </a:r>
            <a:br>
              <a:rPr lang="en-US" dirty="0" smtClean="0"/>
            </a:br>
            <a:r>
              <a:rPr lang="en-US" sz="2400" dirty="0" smtClean="0"/>
              <a:t>(</a:t>
            </a:r>
            <a:r>
              <a:rPr lang="en-US" sz="2400" dirty="0"/>
              <a:t>29 CFR 38.34 - 38.39</a:t>
            </a:r>
            <a:r>
              <a:rPr lang="en-US" sz="2400" dirty="0" smtClean="0"/>
              <a:t>)</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27</a:t>
            </a:fld>
            <a:endParaRPr lang="en-US"/>
          </a:p>
        </p:txBody>
      </p:sp>
    </p:spTree>
    <p:extLst>
      <p:ext uri="{BB962C8B-B14F-4D97-AF65-F5344CB8AC3E}">
        <p14:creationId xmlns:p14="http://schemas.microsoft.com/office/powerpoint/2010/main" val="9784065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209800"/>
            <a:ext cx="8534400" cy="3916363"/>
          </a:xfrm>
        </p:spPr>
        <p:txBody>
          <a:bodyPr/>
          <a:lstStyle/>
          <a:p>
            <a:r>
              <a:rPr lang="en-US" dirty="0" smtClean="0"/>
              <a:t>Post and disseminate the specific wording in 29 </a:t>
            </a:r>
            <a:r>
              <a:rPr lang="en-US" dirty="0" err="1" smtClean="0"/>
              <a:t>C.F.R</a:t>
            </a:r>
            <a:r>
              <a:rPr lang="en-US" dirty="0" smtClean="0"/>
              <a:t>. 38.35</a:t>
            </a:r>
          </a:p>
          <a:p>
            <a:pPr lvl="1"/>
            <a:r>
              <a:rPr lang="en-US" dirty="0" smtClean="0"/>
              <a:t>AKA “</a:t>
            </a:r>
            <a:r>
              <a:rPr lang="en-US" b="1" i="1" dirty="0" smtClean="0">
                <a:solidFill>
                  <a:srgbClr val="FF0000"/>
                </a:solidFill>
              </a:rPr>
              <a:t>Equal Opportunity is the Law</a:t>
            </a:r>
            <a:r>
              <a:rPr lang="en-US" dirty="0" smtClean="0"/>
              <a:t>”</a:t>
            </a:r>
          </a:p>
          <a:p>
            <a:pPr lvl="1"/>
            <a:r>
              <a:rPr lang="en-US" dirty="0" smtClean="0"/>
              <a:t>Posted prominently</a:t>
            </a:r>
          </a:p>
          <a:p>
            <a:pPr lvl="1"/>
            <a:r>
              <a:rPr lang="en-US" dirty="0" smtClean="0"/>
              <a:t>Disseminated in communications with staff</a:t>
            </a:r>
          </a:p>
          <a:p>
            <a:pPr lvl="1"/>
            <a:r>
              <a:rPr lang="en-US" dirty="0" smtClean="0"/>
              <a:t>Include in employee and participant handbooks/manuals</a:t>
            </a:r>
          </a:p>
          <a:p>
            <a:pPr lvl="1"/>
            <a:r>
              <a:rPr lang="en-US" dirty="0" smtClean="0"/>
              <a:t>Given to participants and employees (and made part of their file)</a:t>
            </a:r>
          </a:p>
          <a:p>
            <a:r>
              <a:rPr lang="en-US" dirty="0" smtClean="0"/>
              <a:t>Take appropriate steps to ensure that communications with individuals with disabilities are as effective as communications with others and that this notice is provided in appropriate languages to ensure meaningful access for LEP individuals </a:t>
            </a:r>
          </a:p>
          <a:p>
            <a:endParaRPr lang="en-US" dirty="0"/>
          </a:p>
        </p:txBody>
      </p:sp>
      <p:sp>
        <p:nvSpPr>
          <p:cNvPr id="3" name="Title 2"/>
          <p:cNvSpPr>
            <a:spLocks noGrp="1"/>
          </p:cNvSpPr>
          <p:nvPr>
            <p:ph type="title"/>
          </p:nvPr>
        </p:nvSpPr>
        <p:spPr/>
        <p:txBody>
          <a:bodyPr/>
          <a:lstStyle/>
          <a:p>
            <a:r>
              <a:rPr lang="en-US" dirty="0"/>
              <a:t>Quick Look </a:t>
            </a:r>
            <a:r>
              <a:rPr lang="en-US" dirty="0" smtClean="0"/>
              <a:t>– Notice Pt 2 </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28</a:t>
            </a:fld>
            <a:endParaRPr lang="en-US"/>
          </a:p>
        </p:txBody>
      </p:sp>
    </p:spTree>
    <p:extLst>
      <p:ext uri="{BB962C8B-B14F-4D97-AF65-F5344CB8AC3E}">
        <p14:creationId xmlns:p14="http://schemas.microsoft.com/office/powerpoint/2010/main" val="23388801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057400"/>
            <a:ext cx="8534400" cy="4343400"/>
          </a:xfrm>
        </p:spPr>
        <p:txBody>
          <a:bodyPr/>
          <a:lstStyle/>
          <a:p>
            <a:r>
              <a:rPr lang="en-US" dirty="0" smtClean="0"/>
              <a:t>Indicate that it is </a:t>
            </a:r>
            <a:r>
              <a:rPr lang="en-US" dirty="0"/>
              <a:t>an “equal opportunity </a:t>
            </a:r>
            <a:r>
              <a:rPr lang="en-US" dirty="0" smtClean="0"/>
              <a:t>employer/program</a:t>
            </a:r>
            <a:r>
              <a:rPr lang="en-US" dirty="0"/>
              <a:t>,” and that “auxiliary aids and services are available upon request to individuals with disabilities,” in recruitment brochures and other materials </a:t>
            </a:r>
            <a:r>
              <a:rPr lang="en-US" dirty="0" smtClean="0"/>
              <a:t>distributed to </a:t>
            </a:r>
            <a:r>
              <a:rPr lang="en-US" dirty="0"/>
              <a:t>staff, clients, or the </a:t>
            </a:r>
            <a:r>
              <a:rPr lang="en-US" dirty="0" smtClean="0"/>
              <a:t>public, </a:t>
            </a:r>
            <a:r>
              <a:rPr lang="en-US" dirty="0"/>
              <a:t>to describe programs </a:t>
            </a:r>
            <a:r>
              <a:rPr lang="en-US" dirty="0" smtClean="0"/>
              <a:t>or </a:t>
            </a:r>
            <a:r>
              <a:rPr lang="en-US" dirty="0"/>
              <a:t>the requirements for </a:t>
            </a:r>
            <a:r>
              <a:rPr lang="en-US" dirty="0" smtClean="0"/>
              <a:t>participation. When using telephone numbers, also </a:t>
            </a:r>
            <a:r>
              <a:rPr lang="en-US" dirty="0"/>
              <a:t>provide the telephone number of the text telephone (TTY) or equally effective telecommunications system, such as a relay service, videophone, or captioned </a:t>
            </a:r>
            <a:r>
              <a:rPr lang="en-US" dirty="0" smtClean="0"/>
              <a:t>telephone.</a:t>
            </a:r>
            <a:endParaRPr lang="en-US" dirty="0"/>
          </a:p>
        </p:txBody>
      </p:sp>
      <p:sp>
        <p:nvSpPr>
          <p:cNvPr id="3" name="Title 2"/>
          <p:cNvSpPr>
            <a:spLocks noGrp="1"/>
          </p:cNvSpPr>
          <p:nvPr>
            <p:ph type="title"/>
          </p:nvPr>
        </p:nvSpPr>
        <p:spPr/>
        <p:txBody>
          <a:bodyPr/>
          <a:lstStyle/>
          <a:p>
            <a:r>
              <a:rPr lang="en-US" dirty="0"/>
              <a:t>Quick Look – Notice Pt </a:t>
            </a:r>
            <a:r>
              <a:rPr lang="en-US" dirty="0" smtClean="0"/>
              <a:t>3 </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29</a:t>
            </a:fld>
            <a:endParaRPr lang="en-US"/>
          </a:p>
        </p:txBody>
      </p:sp>
    </p:spTree>
    <p:extLst>
      <p:ext uri="{BB962C8B-B14F-4D97-AF65-F5344CB8AC3E}">
        <p14:creationId xmlns:p14="http://schemas.microsoft.com/office/powerpoint/2010/main" val="858420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4400" i="1" dirty="0">
                <a:solidFill>
                  <a:srgbClr val="660066"/>
                </a:solidFill>
                <a:effectLst>
                  <a:outerShdw blurRad="38100" dist="38100" dir="2700000" algn="tl">
                    <a:srgbClr val="C0C0C0"/>
                  </a:outerShdw>
                </a:effectLst>
                <a:latin typeface="Arial" charset="0"/>
              </a:rPr>
              <a:t>…be excluded from participation in, denied the benefits of, subjected to discrimination under, or denied employment…</a:t>
            </a:r>
            <a:r>
              <a:rPr lang="en-US" sz="4400" i="1" dirty="0">
                <a:latin typeface="Arial" charset="0"/>
              </a:rPr>
              <a:t> </a:t>
            </a:r>
          </a:p>
          <a:p>
            <a:endParaRPr lang="en-US" dirty="0"/>
          </a:p>
        </p:txBody>
      </p:sp>
      <p:sp>
        <p:nvSpPr>
          <p:cNvPr id="3" name="Title 2"/>
          <p:cNvSpPr>
            <a:spLocks noGrp="1"/>
          </p:cNvSpPr>
          <p:nvPr>
            <p:ph type="title"/>
          </p:nvPr>
        </p:nvSpPr>
        <p:spPr/>
        <p:txBody>
          <a:bodyPr/>
          <a:lstStyle/>
          <a:p>
            <a:r>
              <a:rPr lang="en-US" dirty="0" smtClean="0"/>
              <a:t>Common Thread</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3</a:t>
            </a:fld>
            <a:endParaRPr lang="en-US"/>
          </a:p>
        </p:txBody>
      </p:sp>
    </p:spTree>
    <p:extLst>
      <p:ext uri="{BB962C8B-B14F-4D97-AF65-F5344CB8AC3E}">
        <p14:creationId xmlns:p14="http://schemas.microsoft.com/office/powerpoint/2010/main" val="7816692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057400"/>
            <a:ext cx="8610600" cy="4343400"/>
          </a:xfrm>
        </p:spPr>
        <p:txBody>
          <a:bodyPr/>
          <a:lstStyle/>
          <a:p>
            <a:pPr marL="0" indent="0">
              <a:buNone/>
            </a:pPr>
            <a:r>
              <a:rPr lang="en-US" dirty="0" smtClean="0"/>
              <a:t>Ensure </a:t>
            </a:r>
            <a:r>
              <a:rPr lang="en-US" dirty="0"/>
              <a:t>that </a:t>
            </a:r>
            <a:r>
              <a:rPr lang="en-US" dirty="0" smtClean="0"/>
              <a:t>publications </a:t>
            </a:r>
            <a:r>
              <a:rPr lang="en-US" dirty="0"/>
              <a:t>and broadcasts state </a:t>
            </a:r>
            <a:r>
              <a:rPr lang="en-US" dirty="0" smtClean="0"/>
              <a:t>that it is </a:t>
            </a:r>
            <a:r>
              <a:rPr lang="en-US" dirty="0"/>
              <a:t>an equal opportunity employer/program (or otherwise indicate that discrimination </a:t>
            </a:r>
            <a:r>
              <a:rPr lang="en-US" dirty="0" smtClean="0"/>
              <a:t>is </a:t>
            </a:r>
            <a:r>
              <a:rPr lang="en-US" dirty="0"/>
              <a:t>prohibited by Federal law), and indicate that auxiliary aids and services are available upon request to individuals with disabilities.</a:t>
            </a:r>
          </a:p>
          <a:p>
            <a:r>
              <a:rPr lang="en-US" dirty="0"/>
              <a:t> </a:t>
            </a:r>
            <a:r>
              <a:rPr lang="en-US" dirty="0" smtClean="0"/>
              <a:t>Must </a:t>
            </a:r>
            <a:r>
              <a:rPr lang="en-US" dirty="0"/>
              <a:t>not </a:t>
            </a:r>
            <a:r>
              <a:rPr lang="en-US" dirty="0" smtClean="0"/>
              <a:t>communicate any information that </a:t>
            </a:r>
            <a:r>
              <a:rPr lang="en-US" dirty="0"/>
              <a:t>suggests, by text or illustration, that </a:t>
            </a:r>
            <a:r>
              <a:rPr lang="en-US" dirty="0" smtClean="0"/>
              <a:t>it treats </a:t>
            </a:r>
            <a:r>
              <a:rPr lang="en-US" dirty="0"/>
              <a:t>beneficiaries, registrants, applicants, participants, employees or applicants for employment </a:t>
            </a:r>
            <a:r>
              <a:rPr lang="en-US" dirty="0" smtClean="0"/>
              <a:t>differently, </a:t>
            </a:r>
            <a:r>
              <a:rPr lang="en-US" dirty="0"/>
              <a:t>except as such treatment is otherwise permitted under Federal </a:t>
            </a:r>
            <a:r>
              <a:rPr lang="en-US" dirty="0" smtClean="0"/>
              <a:t>law.</a:t>
            </a:r>
            <a:endParaRPr lang="en-US" dirty="0"/>
          </a:p>
          <a:p>
            <a:endParaRPr lang="en-US" dirty="0"/>
          </a:p>
        </p:txBody>
      </p:sp>
      <p:sp>
        <p:nvSpPr>
          <p:cNvPr id="3" name="Title 2"/>
          <p:cNvSpPr>
            <a:spLocks noGrp="1"/>
          </p:cNvSpPr>
          <p:nvPr>
            <p:ph type="title"/>
          </p:nvPr>
        </p:nvSpPr>
        <p:spPr/>
        <p:txBody>
          <a:bodyPr/>
          <a:lstStyle/>
          <a:p>
            <a:r>
              <a:rPr lang="en-US" dirty="0"/>
              <a:t>Quick Look – Notice Pt </a:t>
            </a:r>
            <a:r>
              <a:rPr lang="en-US" dirty="0" smtClean="0"/>
              <a:t>4 </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30</a:t>
            </a:fld>
            <a:endParaRPr lang="en-US"/>
          </a:p>
        </p:txBody>
      </p:sp>
    </p:spTree>
    <p:extLst>
      <p:ext uri="{BB962C8B-B14F-4D97-AF65-F5344CB8AC3E}">
        <p14:creationId xmlns:p14="http://schemas.microsoft.com/office/powerpoint/2010/main" val="5321781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905000"/>
            <a:ext cx="8610600" cy="4495800"/>
          </a:xfrm>
        </p:spPr>
        <p:txBody>
          <a:bodyPr/>
          <a:lstStyle/>
          <a:p>
            <a:r>
              <a:rPr lang="en-US" dirty="0" smtClean="0"/>
              <a:t>During </a:t>
            </a:r>
            <a:r>
              <a:rPr lang="en-US" dirty="0"/>
              <a:t>each presentation to orient new participants, new employees, and/or the general public to its WIOA Title I–financially assisted program or activity, in person or over the internet or using other technology, a recipient must include a discussion of rights and responsibilities under the nondiscrimination and equal opportunity provisions of WIOA and this part, including the right to file a complaint of discrimination with the recipient or the Director. </a:t>
            </a:r>
            <a:endParaRPr lang="en-US" dirty="0" smtClean="0"/>
          </a:p>
          <a:p>
            <a:r>
              <a:rPr lang="en-US" dirty="0" smtClean="0"/>
              <a:t>This </a:t>
            </a:r>
            <a:r>
              <a:rPr lang="en-US" dirty="0"/>
              <a:t>information must be communicated in appropriate languages </a:t>
            </a:r>
            <a:r>
              <a:rPr lang="en-US" dirty="0" smtClean="0"/>
              <a:t>and </a:t>
            </a:r>
            <a:r>
              <a:rPr lang="en-US" dirty="0"/>
              <a:t>in formats accessible for individuals with </a:t>
            </a:r>
            <a:r>
              <a:rPr lang="en-US" dirty="0" smtClean="0"/>
              <a:t>disabilities. </a:t>
            </a:r>
            <a:endParaRPr lang="en-US" dirty="0"/>
          </a:p>
        </p:txBody>
      </p:sp>
      <p:sp>
        <p:nvSpPr>
          <p:cNvPr id="3" name="Title 2"/>
          <p:cNvSpPr>
            <a:spLocks noGrp="1"/>
          </p:cNvSpPr>
          <p:nvPr>
            <p:ph type="title"/>
          </p:nvPr>
        </p:nvSpPr>
        <p:spPr/>
        <p:txBody>
          <a:bodyPr/>
          <a:lstStyle/>
          <a:p>
            <a:r>
              <a:rPr lang="en-US" dirty="0"/>
              <a:t>Quick Look – Notice Pt </a:t>
            </a:r>
            <a:r>
              <a:rPr lang="en-US" dirty="0" smtClean="0"/>
              <a:t>5 </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31</a:t>
            </a:fld>
            <a:endParaRPr lang="en-US"/>
          </a:p>
        </p:txBody>
      </p:sp>
    </p:spTree>
    <p:extLst>
      <p:ext uri="{BB962C8B-B14F-4D97-AF65-F5344CB8AC3E}">
        <p14:creationId xmlns:p14="http://schemas.microsoft.com/office/powerpoint/2010/main" val="35618629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828800"/>
            <a:ext cx="8610600" cy="4297363"/>
          </a:xfrm>
        </p:spPr>
        <p:txBody>
          <a:bodyPr/>
          <a:lstStyle/>
          <a:p>
            <a:r>
              <a:rPr lang="en-US" dirty="0" smtClean="0"/>
              <a:t>Each </a:t>
            </a:r>
            <a:r>
              <a:rPr lang="en-US" dirty="0"/>
              <a:t>recipient must collect </a:t>
            </a:r>
            <a:r>
              <a:rPr lang="en-US" dirty="0" smtClean="0"/>
              <a:t>and </a:t>
            </a:r>
            <a:r>
              <a:rPr lang="en-US" dirty="0"/>
              <a:t>maintain </a:t>
            </a:r>
            <a:r>
              <a:rPr lang="en-US" dirty="0" smtClean="0"/>
              <a:t>records on </a:t>
            </a:r>
            <a:r>
              <a:rPr lang="en-US" dirty="0"/>
              <a:t>applicants, registrants, eligible applicants/registrants, participants, </a:t>
            </a:r>
            <a:r>
              <a:rPr lang="en-US" dirty="0" err="1"/>
              <a:t>terminees</a:t>
            </a:r>
            <a:r>
              <a:rPr lang="en-US" dirty="0"/>
              <a:t>, employees, and applicants for employment. </a:t>
            </a:r>
            <a:endParaRPr lang="en-US" dirty="0" smtClean="0"/>
          </a:p>
          <a:p>
            <a:r>
              <a:rPr lang="en-US" dirty="0" smtClean="0"/>
              <a:t>Each </a:t>
            </a:r>
            <a:r>
              <a:rPr lang="en-US" dirty="0"/>
              <a:t>recipient must record the race/ethnicity, sex, age, and where known, disability status, of every applicant, registrant, participant, </a:t>
            </a:r>
            <a:r>
              <a:rPr lang="en-US" dirty="0" err="1"/>
              <a:t>terminee</a:t>
            </a:r>
            <a:r>
              <a:rPr lang="en-US" dirty="0"/>
              <a:t>, applicant for employment, and employee. </a:t>
            </a:r>
            <a:endParaRPr lang="en-US" dirty="0" smtClean="0"/>
          </a:p>
          <a:p>
            <a:r>
              <a:rPr lang="en-US" dirty="0" smtClean="0"/>
              <a:t>Beginning </a:t>
            </a:r>
            <a:r>
              <a:rPr lang="en-US" dirty="0"/>
              <a:t>on January 3, 2019, each recipient must also record the limited English proficiency and preferred language of each applicant, registrant, participant, and </a:t>
            </a:r>
            <a:r>
              <a:rPr lang="en-US" dirty="0" err="1"/>
              <a:t>terminee</a:t>
            </a:r>
            <a:r>
              <a:rPr lang="en-US" dirty="0"/>
              <a:t>. </a:t>
            </a:r>
          </a:p>
        </p:txBody>
      </p:sp>
      <p:sp>
        <p:nvSpPr>
          <p:cNvPr id="3" name="Title 2"/>
          <p:cNvSpPr>
            <a:spLocks noGrp="1"/>
          </p:cNvSpPr>
          <p:nvPr>
            <p:ph type="title"/>
          </p:nvPr>
        </p:nvSpPr>
        <p:spPr/>
        <p:txBody>
          <a:bodyPr/>
          <a:lstStyle/>
          <a:p>
            <a:r>
              <a:rPr lang="en-US" sz="3200" dirty="0"/>
              <a:t>Quick </a:t>
            </a:r>
            <a:r>
              <a:rPr lang="en-US" sz="3200" dirty="0" smtClean="0"/>
              <a:t>Look - Data </a:t>
            </a:r>
            <a:r>
              <a:rPr lang="en-US" sz="3200" dirty="0"/>
              <a:t>and Information Collection and Maintenance </a:t>
            </a:r>
            <a:r>
              <a:rPr lang="en-US" dirty="0" smtClean="0"/>
              <a:t/>
            </a:r>
            <a:br>
              <a:rPr lang="en-US" dirty="0" smtClean="0"/>
            </a:br>
            <a:r>
              <a:rPr lang="en-US" sz="2400" dirty="0" smtClean="0"/>
              <a:t>(</a:t>
            </a:r>
            <a:r>
              <a:rPr lang="en-US" sz="2400" dirty="0"/>
              <a:t>29 CFR 38.41 - 38.45</a:t>
            </a:r>
            <a:r>
              <a:rPr lang="en-US" sz="2400" dirty="0" smtClean="0"/>
              <a:t>)</a:t>
            </a:r>
            <a:endParaRPr lang="en-US" sz="4000"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32</a:t>
            </a:fld>
            <a:endParaRPr lang="en-US"/>
          </a:p>
        </p:txBody>
      </p:sp>
    </p:spTree>
    <p:extLst>
      <p:ext uri="{BB962C8B-B14F-4D97-AF65-F5344CB8AC3E}">
        <p14:creationId xmlns:p14="http://schemas.microsoft.com/office/powerpoint/2010/main" val="9784065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133600"/>
            <a:ext cx="8610600" cy="3992563"/>
          </a:xfrm>
        </p:spPr>
        <p:txBody>
          <a:bodyPr/>
          <a:lstStyle/>
          <a:p>
            <a:r>
              <a:rPr lang="en-US" dirty="0" smtClean="0"/>
              <a:t>Records must </a:t>
            </a:r>
            <a:r>
              <a:rPr lang="en-US" dirty="0"/>
              <a:t>be stored in a manner that ensures confidentiality, and must be used only for the purposes of</a:t>
            </a:r>
            <a:r>
              <a:rPr lang="en-US" dirty="0" smtClean="0"/>
              <a:t> reporting</a:t>
            </a:r>
            <a:r>
              <a:rPr lang="en-US" dirty="0"/>
              <a:t>; determining eligibility, where appropriate, for WIOA Title I–financially assisted programs or activities; determining the extent to which the recipient is operating its WIOA Title I–financially assisted program or activity in a nondiscriminatory manner; or other use authorized by law.</a:t>
            </a:r>
            <a:endParaRPr lang="en-US" dirty="0" smtClean="0"/>
          </a:p>
        </p:txBody>
      </p:sp>
      <p:sp>
        <p:nvSpPr>
          <p:cNvPr id="3" name="Title 2"/>
          <p:cNvSpPr>
            <a:spLocks noGrp="1"/>
          </p:cNvSpPr>
          <p:nvPr>
            <p:ph type="title"/>
          </p:nvPr>
        </p:nvSpPr>
        <p:spPr/>
        <p:txBody>
          <a:bodyPr/>
          <a:lstStyle/>
          <a:p>
            <a:r>
              <a:rPr lang="en-US" dirty="0"/>
              <a:t>Quick Look </a:t>
            </a:r>
            <a:r>
              <a:rPr lang="en-US" dirty="0" smtClean="0"/>
              <a:t>– Data Pt 2</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33</a:t>
            </a:fld>
            <a:endParaRPr lang="en-US"/>
          </a:p>
        </p:txBody>
      </p:sp>
    </p:spTree>
    <p:extLst>
      <p:ext uri="{BB962C8B-B14F-4D97-AF65-F5344CB8AC3E}">
        <p14:creationId xmlns:p14="http://schemas.microsoft.com/office/powerpoint/2010/main" val="23486434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828800"/>
            <a:ext cx="8610600" cy="4297363"/>
          </a:xfrm>
        </p:spPr>
        <p:txBody>
          <a:bodyPr/>
          <a:lstStyle/>
          <a:p>
            <a:r>
              <a:rPr lang="en-US" dirty="0" smtClean="0"/>
              <a:t>Any </a:t>
            </a:r>
            <a:r>
              <a:rPr lang="en-US" dirty="0"/>
              <a:t>medical or disability-related </a:t>
            </a:r>
            <a:r>
              <a:rPr lang="en-US" dirty="0" smtClean="0"/>
              <a:t>information, </a:t>
            </a:r>
            <a:r>
              <a:rPr lang="en-US" dirty="0"/>
              <a:t>including information that could lead to the disclosure of a disability, must be collected on separate forms. </a:t>
            </a:r>
            <a:endParaRPr lang="en-US" dirty="0" smtClean="0"/>
          </a:p>
          <a:p>
            <a:r>
              <a:rPr lang="en-US" dirty="0" smtClean="0"/>
              <a:t>All </a:t>
            </a:r>
            <a:r>
              <a:rPr lang="en-US" dirty="0"/>
              <a:t>such information, whether in hard copy, electronic, or both, must be </a:t>
            </a:r>
            <a:r>
              <a:rPr lang="en-US" dirty="0" smtClean="0"/>
              <a:t>maintained, </a:t>
            </a:r>
            <a:r>
              <a:rPr lang="en-US" dirty="0"/>
              <a:t>apart from any other information about the individual, and treated as confidential. </a:t>
            </a:r>
            <a:endParaRPr lang="en-US" dirty="0" smtClean="0"/>
          </a:p>
          <a:p>
            <a:r>
              <a:rPr lang="en-US" dirty="0" smtClean="0"/>
              <a:t>These files, electronic </a:t>
            </a:r>
            <a:r>
              <a:rPr lang="en-US" dirty="0"/>
              <a:t>or hard copy, </a:t>
            </a:r>
            <a:r>
              <a:rPr lang="en-US" dirty="0" smtClean="0"/>
              <a:t>must </a:t>
            </a:r>
            <a:r>
              <a:rPr lang="en-US" dirty="0"/>
              <a:t>be locked or otherwise secured (for example, through password protection). </a:t>
            </a:r>
          </a:p>
          <a:p>
            <a:pPr marL="0" indent="0">
              <a:buNone/>
            </a:pPr>
            <a:r>
              <a:rPr lang="en-US" dirty="0"/>
              <a:t> </a:t>
            </a:r>
            <a:endParaRPr lang="en-US" dirty="0" smtClean="0"/>
          </a:p>
        </p:txBody>
      </p:sp>
      <p:sp>
        <p:nvSpPr>
          <p:cNvPr id="3" name="Title 2"/>
          <p:cNvSpPr>
            <a:spLocks noGrp="1"/>
          </p:cNvSpPr>
          <p:nvPr>
            <p:ph type="title"/>
          </p:nvPr>
        </p:nvSpPr>
        <p:spPr/>
        <p:txBody>
          <a:bodyPr/>
          <a:lstStyle/>
          <a:p>
            <a:r>
              <a:rPr lang="en-US" dirty="0"/>
              <a:t>Quick Look – Data Pt </a:t>
            </a:r>
            <a:r>
              <a:rPr lang="en-US" dirty="0" smtClean="0"/>
              <a:t>3</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34</a:t>
            </a:fld>
            <a:endParaRPr lang="en-US"/>
          </a:p>
        </p:txBody>
      </p:sp>
    </p:spTree>
    <p:extLst>
      <p:ext uri="{BB962C8B-B14F-4D97-AF65-F5344CB8AC3E}">
        <p14:creationId xmlns:p14="http://schemas.microsoft.com/office/powerpoint/2010/main" val="35678586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00200"/>
            <a:ext cx="8610600" cy="4525963"/>
          </a:xfrm>
        </p:spPr>
        <p:txBody>
          <a:bodyPr/>
          <a:lstStyle/>
          <a:p>
            <a:r>
              <a:rPr lang="en-US" dirty="0" smtClean="0"/>
              <a:t>Disability </a:t>
            </a:r>
            <a:r>
              <a:rPr lang="en-US" dirty="0"/>
              <a:t>or medical condition </a:t>
            </a:r>
            <a:r>
              <a:rPr lang="en-US" dirty="0" smtClean="0"/>
              <a:t>can only be shared  </a:t>
            </a:r>
            <a:r>
              <a:rPr lang="en-US" dirty="0"/>
              <a:t>under </a:t>
            </a:r>
            <a:r>
              <a:rPr lang="en-US" dirty="0" smtClean="0"/>
              <a:t>limited circumstances</a:t>
            </a:r>
            <a:r>
              <a:rPr lang="en-US" dirty="0"/>
              <a:t>:</a:t>
            </a:r>
          </a:p>
          <a:p>
            <a:pPr lvl="1"/>
            <a:r>
              <a:rPr lang="en-US" dirty="0" smtClean="0"/>
              <a:t>Program </a:t>
            </a:r>
            <a:r>
              <a:rPr lang="en-US" dirty="0"/>
              <a:t>staff who are responsible for documenting eligibility, </a:t>
            </a:r>
            <a:r>
              <a:rPr lang="en-US" dirty="0" smtClean="0"/>
              <a:t>when </a:t>
            </a:r>
            <a:r>
              <a:rPr lang="en-US" dirty="0"/>
              <a:t>disability is an eligibility </a:t>
            </a:r>
            <a:r>
              <a:rPr lang="en-US" dirty="0" smtClean="0"/>
              <a:t>criterion. </a:t>
            </a:r>
            <a:endParaRPr lang="en-US" dirty="0"/>
          </a:p>
          <a:p>
            <a:pPr lvl="1"/>
            <a:r>
              <a:rPr lang="en-US" dirty="0" smtClean="0"/>
              <a:t>First </a:t>
            </a:r>
            <a:r>
              <a:rPr lang="en-US" dirty="0"/>
              <a:t>aid and safety personnel who need access to underlying documentation </a:t>
            </a:r>
            <a:r>
              <a:rPr lang="en-US" dirty="0" smtClean="0"/>
              <a:t>in </a:t>
            </a:r>
            <a:r>
              <a:rPr lang="en-US" dirty="0"/>
              <a:t>an emergency.</a:t>
            </a:r>
          </a:p>
          <a:p>
            <a:pPr lvl="1"/>
            <a:r>
              <a:rPr lang="en-US" dirty="0" smtClean="0"/>
              <a:t>Government </a:t>
            </a:r>
            <a:r>
              <a:rPr lang="en-US" dirty="0"/>
              <a:t>officials </a:t>
            </a:r>
            <a:r>
              <a:rPr lang="en-US" dirty="0" smtClean="0"/>
              <a:t>investigating compliance with Federal </a:t>
            </a:r>
            <a:r>
              <a:rPr lang="en-US" dirty="0"/>
              <a:t>laws. </a:t>
            </a:r>
          </a:p>
          <a:p>
            <a:pPr lvl="1"/>
            <a:r>
              <a:rPr lang="en-US" dirty="0" smtClean="0"/>
              <a:t>Supervisors</a:t>
            </a:r>
            <a:r>
              <a:rPr lang="en-US" dirty="0"/>
              <a:t>, managers, and other necessary personnel </a:t>
            </a:r>
            <a:r>
              <a:rPr lang="en-US" dirty="0" smtClean="0"/>
              <a:t>regarding </a:t>
            </a:r>
            <a:r>
              <a:rPr lang="en-US" dirty="0"/>
              <a:t>restrictions on the activities of individuals with disabilities and regarding reasonable accommodations for such individuals. </a:t>
            </a:r>
          </a:p>
          <a:p>
            <a:pPr marL="0" indent="0">
              <a:buNone/>
            </a:pPr>
            <a:endParaRPr lang="en-US" dirty="0" smtClean="0"/>
          </a:p>
        </p:txBody>
      </p:sp>
      <p:sp>
        <p:nvSpPr>
          <p:cNvPr id="3" name="Title 2"/>
          <p:cNvSpPr>
            <a:spLocks noGrp="1"/>
          </p:cNvSpPr>
          <p:nvPr>
            <p:ph type="title"/>
          </p:nvPr>
        </p:nvSpPr>
        <p:spPr/>
        <p:txBody>
          <a:bodyPr/>
          <a:lstStyle/>
          <a:p>
            <a:r>
              <a:rPr lang="en-US" dirty="0"/>
              <a:t>Quick Look – Data Pt </a:t>
            </a:r>
            <a:r>
              <a:rPr lang="en-US" dirty="0" smtClean="0"/>
              <a:t>4</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35</a:t>
            </a:fld>
            <a:endParaRPr lang="en-US"/>
          </a:p>
        </p:txBody>
      </p:sp>
    </p:spTree>
    <p:extLst>
      <p:ext uri="{BB962C8B-B14F-4D97-AF65-F5344CB8AC3E}">
        <p14:creationId xmlns:p14="http://schemas.microsoft.com/office/powerpoint/2010/main" val="6721891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828800"/>
            <a:ext cx="8610600" cy="4297363"/>
          </a:xfrm>
        </p:spPr>
        <p:txBody>
          <a:bodyPr/>
          <a:lstStyle/>
          <a:p>
            <a:pPr marL="0" indent="0">
              <a:buNone/>
            </a:pPr>
            <a:r>
              <a:rPr lang="en-US" dirty="0"/>
              <a:t>Data and Information Collection and </a:t>
            </a:r>
            <a:r>
              <a:rPr lang="en-US" dirty="0" smtClean="0"/>
              <a:t>Maintenance (29 CFR 38.41 - 38.45)</a:t>
            </a:r>
          </a:p>
          <a:p>
            <a:r>
              <a:rPr lang="en-US" dirty="0"/>
              <a:t>Each recipient must maintain, and submit to CRC upon request, a log of complaints filed with the recipient that allege discrimination on the basis(</a:t>
            </a:r>
            <a:r>
              <a:rPr lang="en-US" dirty="0" err="1"/>
              <a:t>es</a:t>
            </a:r>
            <a:r>
              <a:rPr lang="en-US" dirty="0"/>
              <a:t>) of race, color, religion, sex (including pregnancy, childbirth, and related medical conditions, transgender status, and gender identity), national origin, age, disability, political affiliation or belief, citizenship, and/or participation in a WIOA Title I–financially assisted program or activity. </a:t>
            </a:r>
            <a:endParaRPr lang="en-US" dirty="0" smtClean="0"/>
          </a:p>
          <a:p>
            <a:pPr marL="0" indent="0">
              <a:buNone/>
            </a:pPr>
            <a:r>
              <a:rPr lang="en-US" dirty="0" smtClean="0"/>
              <a:t> </a:t>
            </a:r>
          </a:p>
        </p:txBody>
      </p:sp>
      <p:sp>
        <p:nvSpPr>
          <p:cNvPr id="3" name="Title 2"/>
          <p:cNvSpPr>
            <a:spLocks noGrp="1"/>
          </p:cNvSpPr>
          <p:nvPr>
            <p:ph type="title"/>
          </p:nvPr>
        </p:nvSpPr>
        <p:spPr/>
        <p:txBody>
          <a:bodyPr/>
          <a:lstStyle/>
          <a:p>
            <a:r>
              <a:rPr lang="en-US" dirty="0"/>
              <a:t>Quick Look – Data Pt </a:t>
            </a:r>
            <a:r>
              <a:rPr lang="en-US" dirty="0" smtClean="0"/>
              <a:t>5</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36</a:t>
            </a:fld>
            <a:endParaRPr lang="en-US"/>
          </a:p>
        </p:txBody>
      </p:sp>
    </p:spTree>
    <p:extLst>
      <p:ext uri="{BB962C8B-B14F-4D97-AF65-F5344CB8AC3E}">
        <p14:creationId xmlns:p14="http://schemas.microsoft.com/office/powerpoint/2010/main" val="2601613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828800"/>
            <a:ext cx="8610600" cy="4297363"/>
          </a:xfrm>
        </p:spPr>
        <p:txBody>
          <a:bodyPr/>
          <a:lstStyle/>
          <a:p>
            <a:r>
              <a:rPr lang="en-US" dirty="0" smtClean="0"/>
              <a:t>Each </a:t>
            </a:r>
            <a:r>
              <a:rPr lang="en-US" dirty="0"/>
              <a:t>grant applicant and recipient must promptly notify the Director when any administrative enforcement actions or lawsuits are filed against it alleging discrimination on the basis of race, color, religion, sex (including pregnancy, childbirth, and related medical conditions, transgender status, and gender identity), national origin (including limited English proficiency), age, disability, or political affiliation or belief, or, for beneficiaries, applicants, and participants only, on the basis of citizenship or participation in a WIOA Title I–financially assisted program or activity. </a:t>
            </a:r>
            <a:endParaRPr lang="en-US" dirty="0" smtClean="0"/>
          </a:p>
        </p:txBody>
      </p:sp>
      <p:sp>
        <p:nvSpPr>
          <p:cNvPr id="3" name="Title 2"/>
          <p:cNvSpPr>
            <a:spLocks noGrp="1"/>
          </p:cNvSpPr>
          <p:nvPr>
            <p:ph type="title"/>
          </p:nvPr>
        </p:nvSpPr>
        <p:spPr/>
        <p:txBody>
          <a:bodyPr/>
          <a:lstStyle/>
          <a:p>
            <a:r>
              <a:rPr lang="en-US" dirty="0"/>
              <a:t>Quick Look – Data Pt </a:t>
            </a:r>
            <a:r>
              <a:rPr lang="en-US" dirty="0" smtClean="0"/>
              <a:t>6</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37</a:t>
            </a:fld>
            <a:endParaRPr lang="en-US"/>
          </a:p>
        </p:txBody>
      </p:sp>
    </p:spTree>
    <p:extLst>
      <p:ext uri="{BB962C8B-B14F-4D97-AF65-F5344CB8AC3E}">
        <p14:creationId xmlns:p14="http://schemas.microsoft.com/office/powerpoint/2010/main" val="29603808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828800"/>
            <a:ext cx="8610600" cy="4297363"/>
          </a:xfrm>
        </p:spPr>
        <p:txBody>
          <a:bodyPr/>
          <a:lstStyle/>
          <a:p>
            <a:r>
              <a:rPr lang="en-US" dirty="0" smtClean="0"/>
              <a:t>Each </a:t>
            </a:r>
            <a:r>
              <a:rPr lang="en-US" dirty="0"/>
              <a:t>recipient must </a:t>
            </a:r>
            <a:r>
              <a:rPr lang="en-US" dirty="0" smtClean="0"/>
              <a:t>maintain records, </a:t>
            </a:r>
            <a:r>
              <a:rPr lang="en-US" dirty="0"/>
              <a:t>whether they exist in electronic form (including email) or hard copy, for a period of not less than three years from the close of the applicable program year:</a:t>
            </a:r>
          </a:p>
          <a:p>
            <a:r>
              <a:rPr lang="en-US" dirty="0" smtClean="0"/>
              <a:t>Where </a:t>
            </a:r>
            <a:r>
              <a:rPr lang="en-US" dirty="0"/>
              <a:t>a discrimination complaint has been filed or compliance review initiated, </a:t>
            </a:r>
            <a:r>
              <a:rPr lang="en-US" dirty="0" smtClean="0"/>
              <a:t>maintain records (related to the complaint or review) </a:t>
            </a:r>
            <a:r>
              <a:rPr lang="en-US" dirty="0"/>
              <a:t>for a period of not less than three years from the date of final action related to resolution of the complaint or compliance review. </a:t>
            </a:r>
          </a:p>
          <a:p>
            <a:pPr marL="0" indent="0">
              <a:buNone/>
            </a:pPr>
            <a:endParaRPr lang="en-US" dirty="0" smtClean="0"/>
          </a:p>
        </p:txBody>
      </p:sp>
      <p:sp>
        <p:nvSpPr>
          <p:cNvPr id="3" name="Title 2"/>
          <p:cNvSpPr>
            <a:spLocks noGrp="1"/>
          </p:cNvSpPr>
          <p:nvPr>
            <p:ph type="title"/>
          </p:nvPr>
        </p:nvSpPr>
        <p:spPr/>
        <p:txBody>
          <a:bodyPr/>
          <a:lstStyle/>
          <a:p>
            <a:r>
              <a:rPr lang="en-US" dirty="0"/>
              <a:t>Quick Look – Data Pt </a:t>
            </a:r>
            <a:r>
              <a:rPr lang="en-US" dirty="0" smtClean="0"/>
              <a:t>7</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38</a:t>
            </a:fld>
            <a:endParaRPr lang="en-US"/>
          </a:p>
        </p:txBody>
      </p:sp>
    </p:spTree>
    <p:extLst>
      <p:ext uri="{BB962C8B-B14F-4D97-AF65-F5344CB8AC3E}">
        <p14:creationId xmlns:p14="http://schemas.microsoft.com/office/powerpoint/2010/main" val="35681128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209800"/>
            <a:ext cx="8686800" cy="3916363"/>
          </a:xfrm>
        </p:spPr>
        <p:txBody>
          <a:bodyPr/>
          <a:lstStyle/>
          <a:p>
            <a:r>
              <a:rPr lang="en-US" dirty="0" smtClean="0"/>
              <a:t>Take </a:t>
            </a:r>
            <a:r>
              <a:rPr lang="en-US" dirty="0"/>
              <a:t>appropriate steps </a:t>
            </a:r>
            <a:r>
              <a:rPr lang="en-US" dirty="0" smtClean="0"/>
              <a:t>to </a:t>
            </a:r>
            <a:r>
              <a:rPr lang="en-US" dirty="0"/>
              <a:t>include members of the various groups protected by these regulations including but not limited to persons of different sexes, various racial and ethnic/national origin groups, various religions, individuals with limited English proficiency, individuals with disabilities, and individuals in different age groups. </a:t>
            </a:r>
          </a:p>
        </p:txBody>
      </p:sp>
      <p:sp>
        <p:nvSpPr>
          <p:cNvPr id="3" name="Title 2"/>
          <p:cNvSpPr>
            <a:spLocks noGrp="1"/>
          </p:cNvSpPr>
          <p:nvPr>
            <p:ph type="title"/>
          </p:nvPr>
        </p:nvSpPr>
        <p:spPr/>
        <p:txBody>
          <a:bodyPr/>
          <a:lstStyle/>
          <a:p>
            <a:r>
              <a:rPr lang="en-US" dirty="0"/>
              <a:t>Quick Look </a:t>
            </a:r>
            <a:r>
              <a:rPr lang="en-US" dirty="0" smtClean="0"/>
              <a:t>- Affirmative Outreach</a:t>
            </a:r>
            <a:br>
              <a:rPr lang="en-US" dirty="0" smtClean="0"/>
            </a:br>
            <a:r>
              <a:rPr lang="en-US" sz="2800" dirty="0" smtClean="0"/>
              <a:t>(29 </a:t>
            </a:r>
            <a:r>
              <a:rPr lang="en-US" sz="2800" dirty="0"/>
              <a:t>CFR 38.40</a:t>
            </a:r>
            <a:r>
              <a:rPr lang="en-US" sz="2800" dirty="0" smtClean="0"/>
              <a:t>)</a:t>
            </a:r>
            <a:endParaRPr lang="en-US" sz="2800"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39</a:t>
            </a:fld>
            <a:endParaRPr lang="en-US"/>
          </a:p>
        </p:txBody>
      </p:sp>
    </p:spTree>
    <p:extLst>
      <p:ext uri="{BB962C8B-B14F-4D97-AF65-F5344CB8AC3E}">
        <p14:creationId xmlns:p14="http://schemas.microsoft.com/office/powerpoint/2010/main" val="978406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590800"/>
            <a:ext cx="8686800" cy="3611563"/>
          </a:xfrm>
        </p:spPr>
        <p:txBody>
          <a:bodyPr/>
          <a:lstStyle/>
          <a:p>
            <a:pPr marL="0" indent="0">
              <a:buNone/>
            </a:pPr>
            <a:r>
              <a:rPr lang="en-US" dirty="0" smtClean="0"/>
              <a:t>An Act to enforce the constitutional right to vote, to confer jurisdiction upon the district courts of the United States to provide injunctive relief against discrimination in public accommodations, to authorize the Attorney General to institute suits to protect constitutional rights in public facilities and public education, to extend the Commission on Civil Rights, to prevent discrimination in federally assisted programs, to establish a Commission on Equal Employment Opportunity, and for other purposes. </a:t>
            </a:r>
          </a:p>
          <a:p>
            <a:pPr marL="0" indent="0">
              <a:buNone/>
            </a:pPr>
            <a:endParaRPr lang="en-US" dirty="0" smtClean="0"/>
          </a:p>
          <a:p>
            <a:endParaRPr lang="en-US" dirty="0"/>
          </a:p>
        </p:txBody>
      </p:sp>
      <p:sp>
        <p:nvSpPr>
          <p:cNvPr id="3" name="Title 2"/>
          <p:cNvSpPr>
            <a:spLocks noGrp="1"/>
          </p:cNvSpPr>
          <p:nvPr>
            <p:ph type="title"/>
          </p:nvPr>
        </p:nvSpPr>
        <p:spPr/>
        <p:txBody>
          <a:bodyPr/>
          <a:lstStyle/>
          <a:p>
            <a:r>
              <a:rPr lang="en-US" dirty="0" smtClean="0"/>
              <a:t>Civil Rights Act of 1964</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4</a:t>
            </a:fld>
            <a:endParaRPr lang="en-US"/>
          </a:p>
        </p:txBody>
      </p:sp>
    </p:spTree>
    <p:extLst>
      <p:ext uri="{BB962C8B-B14F-4D97-AF65-F5344CB8AC3E}">
        <p14:creationId xmlns:p14="http://schemas.microsoft.com/office/powerpoint/2010/main" val="42767811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209800"/>
            <a:ext cx="8686800" cy="3916363"/>
          </a:xfrm>
        </p:spPr>
        <p:txBody>
          <a:bodyPr/>
          <a:lstStyle/>
          <a:p>
            <a:pPr marL="0" indent="0">
              <a:buNone/>
            </a:pPr>
            <a:r>
              <a:rPr lang="en-US" dirty="0"/>
              <a:t>Affirmative </a:t>
            </a:r>
            <a:r>
              <a:rPr lang="en-US" dirty="0" smtClean="0"/>
              <a:t>Outreach (29 CFR 38.40)</a:t>
            </a:r>
          </a:p>
          <a:p>
            <a:r>
              <a:rPr lang="en-US" dirty="0" smtClean="0"/>
              <a:t>Such </a:t>
            </a:r>
            <a:r>
              <a:rPr lang="en-US" dirty="0"/>
              <a:t>efforts may include, but are not limited to: </a:t>
            </a:r>
          </a:p>
          <a:p>
            <a:pPr lvl="1"/>
            <a:r>
              <a:rPr lang="en-US" dirty="0"/>
              <a:t> (a) Advertising the recipient’s programs and/or activities in media, such as newspapers or radio programs, that specifically target various populations;</a:t>
            </a:r>
          </a:p>
          <a:p>
            <a:pPr lvl="1"/>
            <a:r>
              <a:rPr lang="en-US" dirty="0"/>
              <a:t> (b) Sending notices about openings in the recipient’s programs and/or activities to schools or community service groups that serve various populations; and</a:t>
            </a:r>
          </a:p>
          <a:p>
            <a:pPr lvl="1"/>
            <a:r>
              <a:rPr lang="en-US" dirty="0"/>
              <a:t> (c) Consulting with appropriate community service groups about ways in which the recipient may improve its outreach and service to various populations.</a:t>
            </a:r>
          </a:p>
          <a:p>
            <a:endParaRPr lang="en-US" dirty="0"/>
          </a:p>
        </p:txBody>
      </p:sp>
      <p:sp>
        <p:nvSpPr>
          <p:cNvPr id="3" name="Title 2"/>
          <p:cNvSpPr>
            <a:spLocks noGrp="1"/>
          </p:cNvSpPr>
          <p:nvPr>
            <p:ph type="title"/>
          </p:nvPr>
        </p:nvSpPr>
        <p:spPr/>
        <p:txBody>
          <a:bodyPr/>
          <a:lstStyle/>
          <a:p>
            <a:r>
              <a:rPr lang="en-US" dirty="0"/>
              <a:t>Quick Look </a:t>
            </a:r>
            <a:r>
              <a:rPr lang="en-US" dirty="0" smtClean="0"/>
              <a:t>– Outreach Pt 2</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40</a:t>
            </a:fld>
            <a:endParaRPr lang="en-US"/>
          </a:p>
        </p:txBody>
      </p:sp>
    </p:spTree>
    <p:extLst>
      <p:ext uri="{BB962C8B-B14F-4D97-AF65-F5344CB8AC3E}">
        <p14:creationId xmlns:p14="http://schemas.microsoft.com/office/powerpoint/2010/main" val="23246412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133600"/>
            <a:ext cx="8534400" cy="3992563"/>
          </a:xfrm>
        </p:spPr>
        <p:txBody>
          <a:bodyPr/>
          <a:lstStyle/>
          <a:p>
            <a:pPr marL="0" indent="0">
              <a:buNone/>
            </a:pPr>
            <a:r>
              <a:rPr lang="en-US" dirty="0" smtClean="0"/>
              <a:t>(1) The initial written notice to the complainant must:</a:t>
            </a:r>
          </a:p>
          <a:p>
            <a:pPr marL="303213" lvl="1" indent="0">
              <a:buNone/>
            </a:pPr>
            <a:r>
              <a:rPr lang="en-US" dirty="0" smtClean="0"/>
              <a:t> </a:t>
            </a:r>
            <a:r>
              <a:rPr lang="en-US" dirty="0"/>
              <a:t>(i) Acknowledge that the recipient has received the complaint</a:t>
            </a:r>
          </a:p>
          <a:p>
            <a:pPr marL="303213" lvl="1" indent="0">
              <a:buNone/>
            </a:pPr>
            <a:r>
              <a:rPr lang="en-US" dirty="0"/>
              <a:t> (ii)</a:t>
            </a:r>
            <a:r>
              <a:rPr lang="en-US" dirty="0" smtClean="0"/>
              <a:t> Contain notice </a:t>
            </a:r>
            <a:r>
              <a:rPr lang="en-US" dirty="0"/>
              <a:t>that the complainant has the right to be represented</a:t>
            </a:r>
          </a:p>
          <a:p>
            <a:pPr marL="303213" lvl="1" indent="0">
              <a:buNone/>
            </a:pPr>
            <a:r>
              <a:rPr lang="en-US" dirty="0"/>
              <a:t> (iii)</a:t>
            </a:r>
            <a:r>
              <a:rPr lang="en-US" dirty="0" smtClean="0"/>
              <a:t> Contain notice </a:t>
            </a:r>
            <a:r>
              <a:rPr lang="en-US" dirty="0"/>
              <a:t>of rights contained in the EO Notice</a:t>
            </a:r>
          </a:p>
          <a:p>
            <a:pPr marL="303213" lvl="1" indent="0">
              <a:buNone/>
            </a:pPr>
            <a:r>
              <a:rPr lang="en-US" dirty="0"/>
              <a:t>(iv)</a:t>
            </a:r>
            <a:r>
              <a:rPr lang="en-US" dirty="0" smtClean="0"/>
              <a:t> Contain notice </a:t>
            </a:r>
            <a:r>
              <a:rPr lang="en-US" dirty="0"/>
              <a:t>that the complainant has the right to request and receive, at no cost, auxiliary aids and services, language assistance services, and that this notice will be translated into </a:t>
            </a:r>
            <a:r>
              <a:rPr lang="en-US" dirty="0" smtClean="0"/>
              <a:t>non-English </a:t>
            </a:r>
            <a:r>
              <a:rPr lang="en-US" dirty="0"/>
              <a:t>languages</a:t>
            </a:r>
          </a:p>
          <a:p>
            <a:pPr marL="0" indent="0">
              <a:buNone/>
            </a:pPr>
            <a:r>
              <a:rPr lang="en-US" dirty="0" smtClean="0"/>
              <a:t> </a:t>
            </a:r>
            <a:endParaRPr lang="en-US" dirty="0"/>
          </a:p>
        </p:txBody>
      </p:sp>
      <p:sp>
        <p:nvSpPr>
          <p:cNvPr id="3" name="Title 2"/>
          <p:cNvSpPr>
            <a:spLocks noGrp="1"/>
          </p:cNvSpPr>
          <p:nvPr>
            <p:ph type="title"/>
          </p:nvPr>
        </p:nvSpPr>
        <p:spPr/>
        <p:txBody>
          <a:bodyPr/>
          <a:lstStyle/>
          <a:p>
            <a:r>
              <a:rPr lang="en-US" sz="4000" dirty="0"/>
              <a:t>Quick </a:t>
            </a:r>
            <a:r>
              <a:rPr lang="en-US" sz="4000" dirty="0" smtClean="0"/>
              <a:t>Look - Complaint Processing</a:t>
            </a:r>
            <a:r>
              <a:rPr lang="en-US" dirty="0" smtClean="0"/>
              <a:t/>
            </a:r>
            <a:br>
              <a:rPr lang="en-US" dirty="0" smtClean="0"/>
            </a:br>
            <a:r>
              <a:rPr lang="en-US" sz="2800" dirty="0" smtClean="0"/>
              <a:t>(</a:t>
            </a:r>
            <a:r>
              <a:rPr lang="en-US" sz="2800" dirty="0"/>
              <a:t>29 CFR 38.72 - 38.73</a:t>
            </a:r>
            <a:r>
              <a:rPr lang="en-US" sz="2800" dirty="0" smtClean="0"/>
              <a:t>)</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41</a:t>
            </a:fld>
            <a:endParaRPr lang="en-US"/>
          </a:p>
        </p:txBody>
      </p:sp>
    </p:spTree>
    <p:extLst>
      <p:ext uri="{BB962C8B-B14F-4D97-AF65-F5344CB8AC3E}">
        <p14:creationId xmlns:p14="http://schemas.microsoft.com/office/powerpoint/2010/main" val="9784065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133600"/>
            <a:ext cx="8534400" cy="3992563"/>
          </a:xfrm>
        </p:spPr>
        <p:txBody>
          <a:bodyPr/>
          <a:lstStyle/>
          <a:p>
            <a:pPr marL="0" indent="0">
              <a:buNone/>
            </a:pPr>
            <a:r>
              <a:rPr lang="en-US" dirty="0" smtClean="0"/>
              <a:t> </a:t>
            </a:r>
            <a:r>
              <a:rPr lang="en-US" dirty="0"/>
              <a:t>(2) A written </a:t>
            </a:r>
            <a:r>
              <a:rPr lang="en-US" dirty="0" smtClean="0"/>
              <a:t>statement to the complainant </a:t>
            </a:r>
            <a:r>
              <a:rPr lang="en-US" dirty="0"/>
              <a:t>of the issue(s</a:t>
            </a:r>
            <a:r>
              <a:rPr lang="en-US" dirty="0" smtClean="0"/>
              <a:t>) that </a:t>
            </a:r>
            <a:r>
              <a:rPr lang="en-US" dirty="0"/>
              <a:t>includes the following information:</a:t>
            </a:r>
          </a:p>
          <a:p>
            <a:pPr marL="303213" lvl="1" indent="0">
              <a:buNone/>
            </a:pPr>
            <a:r>
              <a:rPr lang="en-US" dirty="0"/>
              <a:t> (i) A list of the issues raised in the complaint; and</a:t>
            </a:r>
          </a:p>
          <a:p>
            <a:pPr marL="303213" lvl="1" indent="0">
              <a:buNone/>
            </a:pPr>
            <a:r>
              <a:rPr lang="en-US" dirty="0"/>
              <a:t> (ii) For each such issue, a statement whether the recipient will accept the issue for investigation or reject the issue, and the reasons for each rejection. </a:t>
            </a:r>
          </a:p>
          <a:p>
            <a:pPr marL="0" indent="0">
              <a:buNone/>
            </a:pPr>
            <a:r>
              <a:rPr lang="en-US" dirty="0"/>
              <a:t> (3) A period for fact-finding or </a:t>
            </a:r>
            <a:r>
              <a:rPr lang="en-US" dirty="0" smtClean="0"/>
              <a:t>investigation.</a:t>
            </a:r>
            <a:endParaRPr lang="en-US" dirty="0"/>
          </a:p>
          <a:p>
            <a:pPr marL="0" indent="0">
              <a:buNone/>
            </a:pPr>
            <a:endParaRPr lang="en-US" dirty="0"/>
          </a:p>
        </p:txBody>
      </p:sp>
      <p:sp>
        <p:nvSpPr>
          <p:cNvPr id="3" name="Title 2"/>
          <p:cNvSpPr>
            <a:spLocks noGrp="1"/>
          </p:cNvSpPr>
          <p:nvPr>
            <p:ph type="title"/>
          </p:nvPr>
        </p:nvSpPr>
        <p:spPr/>
        <p:txBody>
          <a:bodyPr/>
          <a:lstStyle/>
          <a:p>
            <a:r>
              <a:rPr lang="en-US" dirty="0"/>
              <a:t>Quick Look </a:t>
            </a:r>
            <a:r>
              <a:rPr lang="en-US" dirty="0" smtClean="0"/>
              <a:t>– Complaint Pt 2</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42</a:t>
            </a:fld>
            <a:endParaRPr lang="en-US"/>
          </a:p>
        </p:txBody>
      </p:sp>
    </p:spTree>
    <p:extLst>
      <p:ext uri="{BB962C8B-B14F-4D97-AF65-F5344CB8AC3E}">
        <p14:creationId xmlns:p14="http://schemas.microsoft.com/office/powerpoint/2010/main" val="378512248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905000"/>
            <a:ext cx="8534400" cy="4221163"/>
          </a:xfrm>
        </p:spPr>
        <p:txBody>
          <a:bodyPr/>
          <a:lstStyle/>
          <a:p>
            <a:pPr marL="0" indent="0">
              <a:buNone/>
            </a:pPr>
            <a:r>
              <a:rPr lang="en-US" dirty="0" smtClean="0"/>
              <a:t>(</a:t>
            </a:r>
            <a:r>
              <a:rPr lang="en-US" dirty="0"/>
              <a:t>4) A period during which the recipient attempts to resolve the </a:t>
            </a:r>
            <a:r>
              <a:rPr lang="en-US" dirty="0" smtClean="0"/>
              <a:t>complaint including the use of alternative dispute resolution: </a:t>
            </a:r>
            <a:endParaRPr lang="en-US" dirty="0"/>
          </a:p>
          <a:p>
            <a:pPr marL="303213" lvl="1" indent="0">
              <a:buNone/>
            </a:pPr>
            <a:r>
              <a:rPr lang="en-US" dirty="0"/>
              <a:t> (1) The complainant may attempt ADR at any time after the complainant </a:t>
            </a:r>
            <a:r>
              <a:rPr lang="en-US" dirty="0" smtClean="0"/>
              <a:t>was </a:t>
            </a:r>
            <a:r>
              <a:rPr lang="en-US" dirty="0"/>
              <a:t>filed </a:t>
            </a:r>
            <a:r>
              <a:rPr lang="en-US" dirty="0" smtClean="0"/>
              <a:t>but before the </a:t>
            </a:r>
            <a:r>
              <a:rPr lang="en-US" dirty="0"/>
              <a:t>Notice of Final </a:t>
            </a:r>
            <a:r>
              <a:rPr lang="en-US" dirty="0" smtClean="0"/>
              <a:t>Action</a:t>
            </a:r>
            <a:endParaRPr lang="en-US" dirty="0"/>
          </a:p>
          <a:p>
            <a:pPr marL="303213" lvl="1" indent="0">
              <a:buNone/>
            </a:pPr>
            <a:r>
              <a:rPr lang="en-US" dirty="0"/>
              <a:t> (2) The choice whether to use ADR </a:t>
            </a:r>
            <a:r>
              <a:rPr lang="en-US" dirty="0" smtClean="0"/>
              <a:t>rests </a:t>
            </a:r>
            <a:r>
              <a:rPr lang="en-US" dirty="0"/>
              <a:t>with the complainant. </a:t>
            </a:r>
          </a:p>
          <a:p>
            <a:pPr marL="303213" lvl="1" indent="0">
              <a:buNone/>
            </a:pPr>
            <a:r>
              <a:rPr lang="en-US" dirty="0"/>
              <a:t> (3) </a:t>
            </a:r>
            <a:r>
              <a:rPr lang="en-US" dirty="0" smtClean="0"/>
              <a:t>CRC may be notified if any </a:t>
            </a:r>
            <a:r>
              <a:rPr lang="en-US" dirty="0"/>
              <a:t>agreement reached under ADR </a:t>
            </a:r>
            <a:r>
              <a:rPr lang="en-US" dirty="0" smtClean="0"/>
              <a:t>is </a:t>
            </a:r>
            <a:r>
              <a:rPr lang="en-US" dirty="0"/>
              <a:t>breached. </a:t>
            </a:r>
            <a:endParaRPr lang="en-US" dirty="0" smtClean="0"/>
          </a:p>
          <a:p>
            <a:pPr marL="303213" lvl="1" indent="0">
              <a:buNone/>
            </a:pPr>
            <a:r>
              <a:rPr lang="en-US" dirty="0" smtClean="0"/>
              <a:t>(</a:t>
            </a:r>
            <a:r>
              <a:rPr lang="en-US" dirty="0"/>
              <a:t>4) If the parties do not reach an agreement under ADR, the complainant may file a complaint with </a:t>
            </a:r>
            <a:r>
              <a:rPr lang="en-US" dirty="0" smtClean="0"/>
              <a:t>CRC</a:t>
            </a:r>
            <a:endParaRPr lang="en-US" dirty="0"/>
          </a:p>
        </p:txBody>
      </p:sp>
      <p:sp>
        <p:nvSpPr>
          <p:cNvPr id="3" name="Title 2"/>
          <p:cNvSpPr>
            <a:spLocks noGrp="1"/>
          </p:cNvSpPr>
          <p:nvPr>
            <p:ph type="title"/>
          </p:nvPr>
        </p:nvSpPr>
        <p:spPr/>
        <p:txBody>
          <a:bodyPr/>
          <a:lstStyle/>
          <a:p>
            <a:r>
              <a:rPr lang="en-US" dirty="0"/>
              <a:t>Quick Look </a:t>
            </a:r>
            <a:r>
              <a:rPr lang="en-US" dirty="0" smtClean="0"/>
              <a:t>– Complaint Pt 3</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43</a:t>
            </a:fld>
            <a:endParaRPr lang="en-US"/>
          </a:p>
        </p:txBody>
      </p:sp>
    </p:spTree>
    <p:extLst>
      <p:ext uri="{BB962C8B-B14F-4D97-AF65-F5344CB8AC3E}">
        <p14:creationId xmlns:p14="http://schemas.microsoft.com/office/powerpoint/2010/main" val="32959983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905000"/>
            <a:ext cx="8534400" cy="4221163"/>
          </a:xfrm>
        </p:spPr>
        <p:txBody>
          <a:bodyPr/>
          <a:lstStyle/>
          <a:p>
            <a:pPr marL="0" indent="0">
              <a:buNone/>
            </a:pPr>
            <a:r>
              <a:rPr lang="en-US" dirty="0" smtClean="0"/>
              <a:t>(</a:t>
            </a:r>
            <a:r>
              <a:rPr lang="en-US" dirty="0"/>
              <a:t>5) A written Notice of Final Action, provided to the complainant within 90 days of the date on which the complaint was filed, that contains the following information:</a:t>
            </a:r>
          </a:p>
          <a:p>
            <a:pPr marL="303213" lvl="1" indent="0">
              <a:buNone/>
            </a:pPr>
            <a:r>
              <a:rPr lang="en-US" dirty="0"/>
              <a:t> (i) For each issue raised in the complaint, a statement of either:</a:t>
            </a:r>
          </a:p>
          <a:p>
            <a:pPr marL="582613" lvl="2" indent="0">
              <a:buNone/>
            </a:pPr>
            <a:r>
              <a:rPr lang="en-US" dirty="0"/>
              <a:t> (A) The recipient’s decision on the issue and an explanation of the reasons underlying the decision; or</a:t>
            </a:r>
          </a:p>
          <a:p>
            <a:pPr marL="582613" lvl="2" indent="0">
              <a:buNone/>
            </a:pPr>
            <a:r>
              <a:rPr lang="en-US" dirty="0"/>
              <a:t> (B) A description of the way the parties resolved the issue; and</a:t>
            </a:r>
          </a:p>
          <a:p>
            <a:pPr marL="303213" lvl="1" indent="0">
              <a:buNone/>
            </a:pPr>
            <a:r>
              <a:rPr lang="en-US" dirty="0"/>
              <a:t> (ii) Notice that the complainant has a right to file a complaint with CRC within 30 days of the date on which the Notice of Final Action is received if the complainant is dissatisfied with the recipient’s final action on the complaint.</a:t>
            </a:r>
          </a:p>
          <a:p>
            <a:pPr marL="0" indent="0">
              <a:buNone/>
            </a:pPr>
            <a:endParaRPr lang="en-US" dirty="0" smtClean="0"/>
          </a:p>
        </p:txBody>
      </p:sp>
      <p:sp>
        <p:nvSpPr>
          <p:cNvPr id="3" name="Title 2"/>
          <p:cNvSpPr>
            <a:spLocks noGrp="1"/>
          </p:cNvSpPr>
          <p:nvPr>
            <p:ph type="title"/>
          </p:nvPr>
        </p:nvSpPr>
        <p:spPr/>
        <p:txBody>
          <a:bodyPr/>
          <a:lstStyle/>
          <a:p>
            <a:r>
              <a:rPr lang="en-US" dirty="0"/>
              <a:t>Quick Look - Complaint </a:t>
            </a:r>
            <a:r>
              <a:rPr lang="en-US" dirty="0" smtClean="0"/>
              <a:t>Pt 4</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44</a:t>
            </a:fld>
            <a:endParaRPr lang="en-US"/>
          </a:p>
        </p:txBody>
      </p:sp>
    </p:spTree>
    <p:extLst>
      <p:ext uri="{BB962C8B-B14F-4D97-AF65-F5344CB8AC3E}">
        <p14:creationId xmlns:p14="http://schemas.microsoft.com/office/powerpoint/2010/main" val="341569894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3"/>
          <p:cNvSpPr>
            <a:spLocks noGrp="1"/>
          </p:cNvSpPr>
          <p:nvPr>
            <p:ph type="ctrTitle"/>
          </p:nvPr>
        </p:nvSpPr>
        <p:spPr>
          <a:xfrm>
            <a:off x="685800" y="1600200"/>
            <a:ext cx="7772400" cy="1779588"/>
          </a:xfrm>
        </p:spPr>
        <p:txBody>
          <a:bodyPr/>
          <a:lstStyle/>
          <a:p>
            <a:r>
              <a:rPr lang="en-US" altLang="en-US" smtClean="0"/>
              <a:t>Open Discussion</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t>Copies of laws, regulations and technical assistance material – dol.gov/</a:t>
            </a:r>
            <a:r>
              <a:rPr lang="en-US" sz="2800" dirty="0" err="1" smtClean="0"/>
              <a:t>crc</a:t>
            </a:r>
            <a:endParaRPr lang="en-US" sz="2800" dirty="0" smtClean="0"/>
          </a:p>
          <a:p>
            <a:r>
              <a:rPr lang="en-US" sz="2800" dirty="0" smtClean="0"/>
              <a:t>Email questions and training requests to </a:t>
            </a:r>
            <a:r>
              <a:rPr lang="en-US" sz="2800" dirty="0" smtClean="0">
                <a:hlinkClick r:id="rId2"/>
              </a:rPr>
              <a:t>civilrightscenter@dol.gov</a:t>
            </a:r>
            <a:endParaRPr lang="en-US" sz="2800" dirty="0" smtClean="0"/>
          </a:p>
          <a:p>
            <a:endParaRPr lang="en-US" dirty="0"/>
          </a:p>
        </p:txBody>
      </p:sp>
      <p:sp>
        <p:nvSpPr>
          <p:cNvPr id="3" name="Title 2"/>
          <p:cNvSpPr>
            <a:spLocks noGrp="1"/>
          </p:cNvSpPr>
          <p:nvPr>
            <p:ph type="title"/>
          </p:nvPr>
        </p:nvSpPr>
        <p:spPr/>
        <p:txBody>
          <a:bodyPr/>
          <a:lstStyle/>
          <a:p>
            <a:r>
              <a:rPr lang="en-US" dirty="0" smtClean="0"/>
              <a:t>Where to get help</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46</a:t>
            </a:fld>
            <a:endParaRPr lang="en-US"/>
          </a:p>
        </p:txBody>
      </p:sp>
    </p:spTree>
    <p:extLst>
      <p:ext uri="{BB962C8B-B14F-4D97-AF65-F5344CB8AC3E}">
        <p14:creationId xmlns:p14="http://schemas.microsoft.com/office/powerpoint/2010/main" val="3290677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905000"/>
            <a:ext cx="8610600" cy="4572000"/>
          </a:xfrm>
        </p:spPr>
        <p:txBody>
          <a:bodyPr/>
          <a:lstStyle/>
          <a:p>
            <a:r>
              <a:rPr lang="en-US" dirty="0" smtClean="0"/>
              <a:t>Title II Injunctive Relief Against Discrimination in Public Accommodations</a:t>
            </a:r>
          </a:p>
          <a:p>
            <a:pPr lvl="1"/>
            <a:r>
              <a:rPr lang="en-US" dirty="0" smtClean="0"/>
              <a:t> race, color, religion or national origin</a:t>
            </a:r>
          </a:p>
          <a:p>
            <a:r>
              <a:rPr lang="en-US" dirty="0" smtClean="0"/>
              <a:t>Title III Desegregation of Public Facilities</a:t>
            </a:r>
          </a:p>
          <a:p>
            <a:pPr marL="552450" lvl="2"/>
            <a:r>
              <a:rPr lang="en-US" sz="2200" dirty="0" smtClean="0"/>
              <a:t> race, color, religion or national origin </a:t>
            </a:r>
          </a:p>
          <a:p>
            <a:r>
              <a:rPr lang="en-US" dirty="0" smtClean="0"/>
              <a:t>Title IV Desegregation of Public Education</a:t>
            </a:r>
          </a:p>
          <a:p>
            <a:pPr lvl="1"/>
            <a:r>
              <a:rPr lang="en-US" dirty="0"/>
              <a:t> race, color, </a:t>
            </a:r>
            <a:r>
              <a:rPr lang="en-US" dirty="0" smtClean="0"/>
              <a:t>religion </a:t>
            </a:r>
            <a:r>
              <a:rPr lang="en-US" dirty="0"/>
              <a:t>or national origin</a:t>
            </a:r>
            <a:endParaRPr lang="en-US" dirty="0" smtClean="0"/>
          </a:p>
          <a:p>
            <a:r>
              <a:rPr lang="en-US" dirty="0" smtClean="0"/>
              <a:t>Title VI Nondiscrimination in Federally Assisted Programs</a:t>
            </a:r>
          </a:p>
          <a:p>
            <a:pPr lvl="1"/>
            <a:r>
              <a:rPr lang="en-US" dirty="0" smtClean="0"/>
              <a:t> race, color, religion or national origin</a:t>
            </a:r>
          </a:p>
          <a:p>
            <a:r>
              <a:rPr lang="en-US" dirty="0" smtClean="0"/>
              <a:t>Title VII Equal Employment Opportunity</a:t>
            </a:r>
          </a:p>
          <a:p>
            <a:pPr lvl="1"/>
            <a:r>
              <a:rPr lang="en-US" dirty="0" smtClean="0"/>
              <a:t>race</a:t>
            </a:r>
            <a:r>
              <a:rPr lang="en-US" dirty="0"/>
              <a:t>, color, religion, sex or national origin</a:t>
            </a:r>
            <a:endParaRPr lang="en-US" dirty="0" smtClean="0"/>
          </a:p>
          <a:p>
            <a:endParaRPr lang="en-US" dirty="0"/>
          </a:p>
        </p:txBody>
      </p:sp>
      <p:sp>
        <p:nvSpPr>
          <p:cNvPr id="3" name="Title 2"/>
          <p:cNvSpPr>
            <a:spLocks noGrp="1"/>
          </p:cNvSpPr>
          <p:nvPr>
            <p:ph type="title"/>
          </p:nvPr>
        </p:nvSpPr>
        <p:spPr/>
        <p:txBody>
          <a:bodyPr/>
          <a:lstStyle/>
          <a:p>
            <a:r>
              <a:rPr lang="en-US" dirty="0" smtClean="0"/>
              <a:t>Parts of the Civil Rights Act</a:t>
            </a:r>
            <a:br>
              <a:rPr lang="en-US" dirty="0" smtClean="0"/>
            </a:br>
            <a:r>
              <a:rPr lang="en-US" dirty="0" smtClean="0"/>
              <a:t>Important to AJCs</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5</a:t>
            </a:fld>
            <a:endParaRPr lang="en-US"/>
          </a:p>
        </p:txBody>
      </p:sp>
    </p:spTree>
    <p:extLst>
      <p:ext uri="{BB962C8B-B14F-4D97-AF65-F5344CB8AC3E}">
        <p14:creationId xmlns:p14="http://schemas.microsoft.com/office/powerpoint/2010/main" val="3123271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590800"/>
            <a:ext cx="8610600" cy="3535363"/>
          </a:xfrm>
        </p:spPr>
        <p:txBody>
          <a:bodyPr/>
          <a:lstStyle/>
          <a:p>
            <a:pPr marL="0" indent="0">
              <a:buNone/>
            </a:pPr>
            <a:r>
              <a:rPr lang="en-US" dirty="0" smtClean="0"/>
              <a:t>An act to replace the vocational rehabilitation act, to extend and revise the authorization of grants to states for vocational rehabilitation services, with special emphasis on services to those with the most severe handicaps, to expand special federal responsibilities and research and training programs with respect to handicapped individuals, to establish special responsibilities in the secretary of health, education, and welfare for coordination of all programs with respect to handicapped individuals within the department of health, education, and welfare, and for other purposes.</a:t>
            </a:r>
            <a:endParaRPr lang="en-US" dirty="0"/>
          </a:p>
        </p:txBody>
      </p:sp>
      <p:sp>
        <p:nvSpPr>
          <p:cNvPr id="3" name="Title 2"/>
          <p:cNvSpPr>
            <a:spLocks noGrp="1"/>
          </p:cNvSpPr>
          <p:nvPr>
            <p:ph type="title"/>
          </p:nvPr>
        </p:nvSpPr>
        <p:spPr/>
        <p:txBody>
          <a:bodyPr/>
          <a:lstStyle/>
          <a:p>
            <a:r>
              <a:rPr lang="en-US" dirty="0" smtClean="0"/>
              <a:t>Rehabilitation Act of 1973</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6</a:t>
            </a:fld>
            <a:endParaRPr lang="en-US"/>
          </a:p>
        </p:txBody>
      </p:sp>
    </p:spTree>
    <p:extLst>
      <p:ext uri="{BB962C8B-B14F-4D97-AF65-F5344CB8AC3E}">
        <p14:creationId xmlns:p14="http://schemas.microsoft.com/office/powerpoint/2010/main" val="2601983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674938"/>
            <a:ext cx="8382000" cy="3451225"/>
          </a:xfrm>
        </p:spPr>
        <p:txBody>
          <a:bodyPr/>
          <a:lstStyle/>
          <a:p>
            <a:r>
              <a:rPr lang="en-US" dirty="0" smtClean="0"/>
              <a:t>Section 503 requires affirmative action and prohibits employment discrimination by Federal government contractors and subcontractors with contracts of more than $15,000.</a:t>
            </a:r>
          </a:p>
          <a:p>
            <a:r>
              <a:rPr lang="en-US" dirty="0" smtClean="0"/>
              <a:t>Section 504 provides opportunities for children and adults with disabilities in education, employment and various other settings. It allows for reasonable accommodations such as special study area and assistance as necessary for each student. </a:t>
            </a:r>
          </a:p>
          <a:p>
            <a:pPr marL="0" indent="0">
              <a:buNone/>
            </a:pPr>
            <a:endParaRPr lang="en-US" dirty="0" smtClean="0"/>
          </a:p>
          <a:p>
            <a:endParaRPr lang="en-US" dirty="0"/>
          </a:p>
        </p:txBody>
      </p:sp>
      <p:sp>
        <p:nvSpPr>
          <p:cNvPr id="3" name="Title 2"/>
          <p:cNvSpPr>
            <a:spLocks noGrp="1"/>
          </p:cNvSpPr>
          <p:nvPr>
            <p:ph type="title"/>
          </p:nvPr>
        </p:nvSpPr>
        <p:spPr/>
        <p:txBody>
          <a:bodyPr/>
          <a:lstStyle/>
          <a:p>
            <a:r>
              <a:rPr lang="en-US" dirty="0" smtClean="0"/>
              <a:t>Parts of Rehabilitation Act of 1973</a:t>
            </a:r>
            <a:br>
              <a:rPr lang="en-US" dirty="0" smtClean="0"/>
            </a:br>
            <a:r>
              <a:rPr lang="en-US" dirty="0" smtClean="0"/>
              <a:t>Important to AJCs</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7</a:t>
            </a:fld>
            <a:endParaRPr lang="en-US"/>
          </a:p>
        </p:txBody>
      </p:sp>
    </p:spTree>
    <p:extLst>
      <p:ext uri="{BB962C8B-B14F-4D97-AF65-F5344CB8AC3E}">
        <p14:creationId xmlns:p14="http://schemas.microsoft.com/office/powerpoint/2010/main" val="860735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905000"/>
            <a:ext cx="8686800" cy="4419600"/>
          </a:xfrm>
        </p:spPr>
        <p:txBody>
          <a:bodyPr/>
          <a:lstStyle/>
          <a:p>
            <a:r>
              <a:rPr lang="en-US" dirty="0" smtClean="0"/>
              <a:t>Each Federal agency that provides Federal financial assistance also has section 504 regulations. </a:t>
            </a:r>
          </a:p>
          <a:p>
            <a:r>
              <a:rPr lang="en-US" dirty="0" smtClean="0"/>
              <a:t>Requirements common to these regulations include:</a:t>
            </a:r>
          </a:p>
          <a:p>
            <a:pPr lvl="1"/>
            <a:r>
              <a:rPr lang="en-US" sz="2000" dirty="0" smtClean="0"/>
              <a:t>reasonable accommodation for beneficiaries and employees with disabilities; </a:t>
            </a:r>
          </a:p>
          <a:p>
            <a:pPr lvl="1"/>
            <a:r>
              <a:rPr lang="en-US" sz="2000" dirty="0" smtClean="0"/>
              <a:t>programmatic accessibility; </a:t>
            </a:r>
          </a:p>
          <a:p>
            <a:pPr lvl="1"/>
            <a:r>
              <a:rPr lang="en-US" sz="2000" dirty="0" smtClean="0"/>
              <a:t>effective communication with people who have hearing or vision disabilities; and </a:t>
            </a:r>
          </a:p>
          <a:p>
            <a:pPr lvl="1"/>
            <a:r>
              <a:rPr lang="en-US" sz="2000" dirty="0" smtClean="0"/>
              <a:t>accessible new construction and alterations. </a:t>
            </a:r>
          </a:p>
          <a:p>
            <a:r>
              <a:rPr lang="en-US" dirty="0" smtClean="0"/>
              <a:t>Section 504 may also be enforced through private lawsuits. It is not necessary to file a complaint with a Federal agency or to receive a "right-to-sue" letter before going to court.</a:t>
            </a:r>
            <a:endParaRPr lang="en-US" dirty="0"/>
          </a:p>
        </p:txBody>
      </p:sp>
      <p:sp>
        <p:nvSpPr>
          <p:cNvPr id="3" name="Title 2"/>
          <p:cNvSpPr>
            <a:spLocks noGrp="1"/>
          </p:cNvSpPr>
          <p:nvPr>
            <p:ph type="title"/>
          </p:nvPr>
        </p:nvSpPr>
        <p:spPr/>
        <p:txBody>
          <a:bodyPr/>
          <a:lstStyle/>
          <a:p>
            <a:r>
              <a:rPr lang="en-US" dirty="0" smtClean="0"/>
              <a:t>Focus on Section 504</a:t>
            </a:r>
            <a:endParaRPr lang="en-US"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8</a:t>
            </a:fld>
            <a:endParaRPr lang="en-US"/>
          </a:p>
        </p:txBody>
      </p:sp>
    </p:spTree>
    <p:extLst>
      <p:ext uri="{BB962C8B-B14F-4D97-AF65-F5344CB8AC3E}">
        <p14:creationId xmlns:p14="http://schemas.microsoft.com/office/powerpoint/2010/main" val="3877234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438400"/>
            <a:ext cx="8610600" cy="4191000"/>
          </a:xfrm>
        </p:spPr>
        <p:txBody>
          <a:bodyPr/>
          <a:lstStyle/>
          <a:p>
            <a:r>
              <a:rPr lang="en-US" dirty="0" smtClean="0"/>
              <a:t>Section 6101. Statement of purpose - It is the purpose of this chapter to prohibit discrimination on the basis of age in programs or activities receiving Federal financial assistance.</a:t>
            </a:r>
          </a:p>
          <a:p>
            <a:r>
              <a:rPr lang="en-US" dirty="0" smtClean="0"/>
              <a:t>Section 6102. Prohibition of discrimination - Pursuant to regulations prescribed under section 6103 of this title, and except as provided by section 6103(b) of this title and section 6103(c) of this title, no person in the United States shall, on the basis of age, be excluded from participation in, be denied the benefits of, or be subjected to discrimination under, any program or activity receiving Federal financial assistance. </a:t>
            </a:r>
          </a:p>
          <a:p>
            <a:endParaRPr lang="en-US" dirty="0"/>
          </a:p>
        </p:txBody>
      </p:sp>
      <p:sp>
        <p:nvSpPr>
          <p:cNvPr id="3" name="Title 2"/>
          <p:cNvSpPr>
            <a:spLocks noGrp="1"/>
          </p:cNvSpPr>
          <p:nvPr>
            <p:ph type="title"/>
          </p:nvPr>
        </p:nvSpPr>
        <p:spPr/>
        <p:txBody>
          <a:bodyPr/>
          <a:lstStyle/>
          <a:p>
            <a:r>
              <a:rPr lang="en-US" dirty="0" smtClean="0"/>
              <a:t>Age Discrimination Act of 1975</a:t>
            </a:r>
            <a:br>
              <a:rPr lang="en-US" dirty="0" smtClean="0"/>
            </a:br>
            <a:r>
              <a:rPr lang="en-US" i="1" dirty="0" smtClean="0"/>
              <a:t>Title III - 42 USC 6101</a:t>
            </a:r>
            <a:endParaRPr lang="en-US" i="1" dirty="0"/>
          </a:p>
        </p:txBody>
      </p:sp>
      <p:sp>
        <p:nvSpPr>
          <p:cNvPr id="4" name="Slide Number Placeholder 3"/>
          <p:cNvSpPr>
            <a:spLocks noGrp="1"/>
          </p:cNvSpPr>
          <p:nvPr>
            <p:ph type="sldNum" sz="quarter" idx="12"/>
          </p:nvPr>
        </p:nvSpPr>
        <p:spPr/>
        <p:txBody>
          <a:bodyPr/>
          <a:lstStyle/>
          <a:p>
            <a:pPr>
              <a:defRPr/>
            </a:pPr>
            <a:fld id="{1AA600E3-087A-4A8B-9D7A-EF1EF62BC264}" type="slidenum">
              <a:rPr lang="en-US" smtClean="0"/>
              <a:pPr>
                <a:defRPr/>
              </a:pPr>
              <a:t>9</a:t>
            </a:fld>
            <a:endParaRPr lang="en-US"/>
          </a:p>
        </p:txBody>
      </p:sp>
    </p:spTree>
    <p:extLst>
      <p:ext uri="{BB962C8B-B14F-4D97-AF65-F5344CB8AC3E}">
        <p14:creationId xmlns:p14="http://schemas.microsoft.com/office/powerpoint/2010/main" val="10473135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0</TotalTime>
  <Words>3571</Words>
  <Application>Microsoft Office PowerPoint</Application>
  <PresentationFormat>On-screen Show (4:3)</PresentationFormat>
  <Paragraphs>240</Paragraphs>
  <Slides>46</Slides>
  <Notes>0</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Waveform</vt:lpstr>
      <vt:lpstr>Equal Opportunity Laws 101  - for the AJCs -</vt:lpstr>
      <vt:lpstr>Civil Rights Center</vt:lpstr>
      <vt:lpstr>Common Thread</vt:lpstr>
      <vt:lpstr>Civil Rights Act of 1964</vt:lpstr>
      <vt:lpstr>Parts of the Civil Rights Act Important to AJCs</vt:lpstr>
      <vt:lpstr>Rehabilitation Act of 1973</vt:lpstr>
      <vt:lpstr>Parts of Rehabilitation Act of 1973 Important to AJCs</vt:lpstr>
      <vt:lpstr>Focus on Section 504</vt:lpstr>
      <vt:lpstr>Age Discrimination Act of 1975 Title III - 42 USC 6101</vt:lpstr>
      <vt:lpstr>Education Amendments of 1972</vt:lpstr>
      <vt:lpstr>Part of Education Amendments Important to AJCs</vt:lpstr>
      <vt:lpstr>Americans with Disabilities Act (Americans with Disabilities Act Amendments Act)</vt:lpstr>
      <vt:lpstr>Section 188(a)(1) of WIOA</vt:lpstr>
      <vt:lpstr>Section 188(a)(2) of WIOA</vt:lpstr>
      <vt:lpstr>Room Discussion #1</vt:lpstr>
      <vt:lpstr>Theories of Discrimination </vt:lpstr>
      <vt:lpstr>Room Discussion #1</vt:lpstr>
      <vt:lpstr>Prohibited Bases</vt:lpstr>
      <vt:lpstr>Room Discussion #2</vt:lpstr>
      <vt:lpstr>Section 188 of WIOA</vt:lpstr>
      <vt:lpstr>Quick Look at 188 Requirements</vt:lpstr>
      <vt:lpstr>Quick Look – Assurances (29 CFR 38.25 – 38.27) </vt:lpstr>
      <vt:lpstr>Quick Look  - Equal Opportunity Officers  (29 CFR 38.28 - 38.33)</vt:lpstr>
      <vt:lpstr>Quick Look – EO Officers Pt 2</vt:lpstr>
      <vt:lpstr>Quick Look – EO Officers Pt 3</vt:lpstr>
      <vt:lpstr>Quick Look – EO Officers Pt 4</vt:lpstr>
      <vt:lpstr>Quick Look - Notice and Communication  (29 CFR 38.34 - 38.39)</vt:lpstr>
      <vt:lpstr>Quick Look – Notice Pt 2 </vt:lpstr>
      <vt:lpstr>Quick Look – Notice Pt 3 </vt:lpstr>
      <vt:lpstr>Quick Look – Notice Pt 4 </vt:lpstr>
      <vt:lpstr>Quick Look – Notice Pt 5 </vt:lpstr>
      <vt:lpstr>Quick Look - Data and Information Collection and Maintenance  (29 CFR 38.41 - 38.45)</vt:lpstr>
      <vt:lpstr>Quick Look – Data Pt 2</vt:lpstr>
      <vt:lpstr>Quick Look – Data Pt 3</vt:lpstr>
      <vt:lpstr>Quick Look – Data Pt 4</vt:lpstr>
      <vt:lpstr>Quick Look – Data Pt 5</vt:lpstr>
      <vt:lpstr>Quick Look – Data Pt 6</vt:lpstr>
      <vt:lpstr>Quick Look – Data Pt 7</vt:lpstr>
      <vt:lpstr>Quick Look - Affirmative Outreach (29 CFR 38.40)</vt:lpstr>
      <vt:lpstr>Quick Look – Outreach Pt 2</vt:lpstr>
      <vt:lpstr>Quick Look - Complaint Processing (29 CFR 38.72 - 38.73)</vt:lpstr>
      <vt:lpstr>Quick Look – Complaint Pt 2</vt:lpstr>
      <vt:lpstr>Quick Look – Complaint Pt 3</vt:lpstr>
      <vt:lpstr>Quick Look - Complaint Pt 4</vt:lpstr>
      <vt:lpstr>Open Discussion</vt:lpstr>
      <vt:lpstr>Where to get help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2017-04-06T11:54:37Z</dcterms:created>
  <dcterms:modified xsi:type="dcterms:W3CDTF">2018-01-12T15:56:55Z</dcterms:modified>
</cp:coreProperties>
</file>