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58" r:id="rId2"/>
    <p:sldId id="332" r:id="rId3"/>
    <p:sldId id="345" r:id="rId4"/>
    <p:sldId id="344" r:id="rId5"/>
    <p:sldId id="346" r:id="rId6"/>
    <p:sldId id="382" r:id="rId7"/>
    <p:sldId id="310" r:id="rId8"/>
    <p:sldId id="333" r:id="rId9"/>
    <p:sldId id="381" r:id="rId10"/>
    <p:sldId id="378" r:id="rId11"/>
    <p:sldId id="377" r:id="rId12"/>
    <p:sldId id="383" r:id="rId13"/>
    <p:sldId id="350" r:id="rId14"/>
    <p:sldId id="355" r:id="rId15"/>
    <p:sldId id="348" r:id="rId16"/>
    <p:sldId id="367" r:id="rId17"/>
    <p:sldId id="366" r:id="rId18"/>
    <p:sldId id="370" r:id="rId19"/>
    <p:sldId id="368" r:id="rId20"/>
    <p:sldId id="342" r:id="rId21"/>
    <p:sldId id="369" r:id="rId22"/>
    <p:sldId id="359" r:id="rId23"/>
  </p:sldIdLst>
  <p:sldSz cx="9144000" cy="6858000" type="screen4x3"/>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ndon S. Butler" initials="BSB" lastIdx="2" clrIdx="0"/>
  <p:cmAuthor id="1" name="Christopher D. Maclarion" initials="CD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3982" autoAdjust="0"/>
  </p:normalViewPr>
  <p:slideViewPr>
    <p:cSldViewPr>
      <p:cViewPr>
        <p:scale>
          <a:sx n="110" d="100"/>
          <a:sy n="110" d="100"/>
        </p:scale>
        <p:origin x="-924" y="-27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3" d="100"/>
          <a:sy n="73" d="100"/>
        </p:scale>
        <p:origin x="-1908" y="-102"/>
      </p:cViewPr>
      <p:guideLst>
        <p:guide orient="horz" pos="2200"/>
        <p:guide pos="29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2936" cy="3492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5258615" y="0"/>
            <a:ext cx="4022936" cy="349250"/>
          </a:xfrm>
          <a:prstGeom prst="rect">
            <a:avLst/>
          </a:prstGeom>
        </p:spPr>
        <p:txBody>
          <a:bodyPr vert="horz" lIns="92958" tIns="46479" rIns="92958" bIns="46479" rtlCol="0"/>
          <a:lstStyle>
            <a:lvl1pPr algn="r">
              <a:defRPr sz="1200"/>
            </a:lvl1pPr>
          </a:lstStyle>
          <a:p>
            <a:fld id="{A480F28C-E524-4BF8-B9DE-FF7DEA577CB7}" type="datetimeFigureOut">
              <a:rPr lang="en-US" smtClean="0"/>
              <a:t>1/9/2018</a:t>
            </a:fld>
            <a:endParaRPr lang="en-US"/>
          </a:p>
        </p:txBody>
      </p:sp>
      <p:sp>
        <p:nvSpPr>
          <p:cNvPr id="4" name="Footer Placeholder 3"/>
          <p:cNvSpPr>
            <a:spLocks noGrp="1"/>
          </p:cNvSpPr>
          <p:nvPr>
            <p:ph type="ftr" sz="quarter" idx="2"/>
          </p:nvPr>
        </p:nvSpPr>
        <p:spPr>
          <a:xfrm>
            <a:off x="1" y="6634538"/>
            <a:ext cx="4022936" cy="349250"/>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5258615" y="6634538"/>
            <a:ext cx="4022936" cy="349250"/>
          </a:xfrm>
          <a:prstGeom prst="rect">
            <a:avLst/>
          </a:prstGeom>
        </p:spPr>
        <p:txBody>
          <a:bodyPr vert="horz" lIns="92958" tIns="46479" rIns="92958" bIns="46479" rtlCol="0" anchor="b"/>
          <a:lstStyle>
            <a:lvl1pPr algn="r">
              <a:defRPr sz="1200"/>
            </a:lvl1pPr>
          </a:lstStyle>
          <a:p>
            <a:fld id="{FD392554-CB99-4535-ABFF-C88F433D562A}" type="slidenum">
              <a:rPr lang="en-US" smtClean="0"/>
              <a:t>‹#›</a:t>
            </a:fld>
            <a:endParaRPr lang="en-US"/>
          </a:p>
        </p:txBody>
      </p:sp>
    </p:spTree>
    <p:extLst>
      <p:ext uri="{BB962C8B-B14F-4D97-AF65-F5344CB8AC3E}">
        <p14:creationId xmlns:p14="http://schemas.microsoft.com/office/powerpoint/2010/main" val="194947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2936" cy="349250"/>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5258615" y="0"/>
            <a:ext cx="4022936" cy="349250"/>
          </a:xfrm>
          <a:prstGeom prst="rect">
            <a:avLst/>
          </a:prstGeom>
        </p:spPr>
        <p:txBody>
          <a:bodyPr vert="horz" lIns="92958" tIns="46479" rIns="92958" bIns="46479" rtlCol="0"/>
          <a:lstStyle>
            <a:lvl1pPr algn="r">
              <a:defRPr sz="1200"/>
            </a:lvl1pPr>
          </a:lstStyle>
          <a:p>
            <a:fld id="{0F3E9460-CCD6-43FA-8A17-FDCC3AFCFBFD}" type="datetimeFigureOut">
              <a:rPr lang="en-US" smtClean="0"/>
              <a:pPr/>
              <a:t>1/9/2018</a:t>
            </a:fld>
            <a:endParaRPr lang="en-US" dirty="0"/>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928370" y="3317876"/>
            <a:ext cx="7426960" cy="3143250"/>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34538"/>
            <a:ext cx="4022936" cy="349250"/>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58615" y="6634538"/>
            <a:ext cx="4022936" cy="349250"/>
          </a:xfrm>
          <a:prstGeom prst="rect">
            <a:avLst/>
          </a:prstGeom>
        </p:spPr>
        <p:txBody>
          <a:bodyPr vert="horz" lIns="92958" tIns="46479" rIns="92958" bIns="46479" rtlCol="0" anchor="b"/>
          <a:lstStyle>
            <a:lvl1pPr algn="r">
              <a:defRPr sz="1200"/>
            </a:lvl1pPr>
          </a:lstStyle>
          <a:p>
            <a:fld id="{6AB17614-6D18-4FFA-AB21-339C256EAC4F}" type="slidenum">
              <a:rPr lang="en-US" smtClean="0"/>
              <a:pPr/>
              <a:t>‹#›</a:t>
            </a:fld>
            <a:endParaRPr lang="en-US" dirty="0"/>
          </a:p>
        </p:txBody>
      </p:sp>
    </p:spTree>
    <p:extLst>
      <p:ext uri="{BB962C8B-B14F-4D97-AF65-F5344CB8AC3E}">
        <p14:creationId xmlns:p14="http://schemas.microsoft.com/office/powerpoint/2010/main" val="3163649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ss.gov/"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B17614-6D18-4FFA-AB21-339C256EAC4F}" type="slidenum">
              <a:rPr lang="en-US" smtClean="0"/>
              <a:pPr/>
              <a:t>1</a:t>
            </a:fld>
            <a:endParaRPr lang="en-US" dirty="0"/>
          </a:p>
        </p:txBody>
      </p:sp>
    </p:spTree>
    <p:extLst>
      <p:ext uri="{BB962C8B-B14F-4D97-AF65-F5344CB8AC3E}">
        <p14:creationId xmlns:p14="http://schemas.microsoft.com/office/powerpoint/2010/main" val="3295272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 records = (Individualized </a:t>
            </a:r>
            <a:r>
              <a:rPr lang="en-US" dirty="0"/>
              <a:t>Education Plan, 504 Plan, exit documents or other documentation stating disability</a:t>
            </a:r>
            <a:r>
              <a:rPr lang="en-US" dirty="0" smtClean="0"/>
              <a:t>)</a:t>
            </a:r>
          </a:p>
          <a:p>
            <a:endParaRPr lang="en-US" dirty="0"/>
          </a:p>
          <a:p>
            <a:r>
              <a:rPr lang="en-US" dirty="0"/>
              <a:t>Self-certification (Participant identifies status and signs and dates paperwork</a:t>
            </a:r>
            <a:r>
              <a:rPr lang="en-US" dirty="0" smtClean="0"/>
              <a:t>)</a:t>
            </a:r>
          </a:p>
          <a:p>
            <a:endParaRPr lang="en-US" dirty="0"/>
          </a:p>
          <a:p>
            <a:r>
              <a:rPr lang="en-US" dirty="0" smtClean="0"/>
              <a:t>Self-certification </a:t>
            </a:r>
            <a:r>
              <a:rPr lang="en-US" dirty="0"/>
              <a:t>should only be used in circumstances where alternative documentation is unavailable. </a:t>
            </a:r>
            <a:endParaRPr lang="en-US" dirty="0" smtClean="0"/>
          </a:p>
          <a:p>
            <a:endParaRPr lang="en-US" dirty="0"/>
          </a:p>
          <a:p>
            <a:r>
              <a:rPr lang="en-US" dirty="0" smtClean="0"/>
              <a:t>Self-certification </a:t>
            </a:r>
            <a:r>
              <a:rPr lang="en-US" dirty="0"/>
              <a:t>occurs when a participant states his or her status for a particular data element, such as pregnant or parenting youth, and then signs and dates a form acknowledging this status. </a:t>
            </a:r>
            <a:endParaRPr lang="en-US" dirty="0" smtClean="0"/>
          </a:p>
          <a:p>
            <a:endParaRPr lang="en-US" dirty="0"/>
          </a:p>
          <a:p>
            <a:r>
              <a:rPr lang="en-US" dirty="0" smtClean="0"/>
              <a:t>In </a:t>
            </a:r>
            <a:r>
              <a:rPr lang="en-US" dirty="0"/>
              <a:t>accordance with TEGL 22-15, the key elements for </a:t>
            </a:r>
            <a:r>
              <a:rPr lang="en-US" dirty="0" smtClean="0"/>
              <a:t>self-certification </a:t>
            </a:r>
            <a:r>
              <a:rPr lang="en-US" dirty="0"/>
              <a:t>are: (a) the participant identifying his or her status for permitted criteria and (b) signing and dating a form attesting to this self-identification. </a:t>
            </a:r>
            <a:endParaRPr lang="en-US" dirty="0" smtClean="0"/>
          </a:p>
          <a:p>
            <a:endParaRPr lang="en-US" dirty="0"/>
          </a:p>
          <a:p>
            <a:r>
              <a:rPr lang="en-US" dirty="0" smtClean="0"/>
              <a:t>USDOL </a:t>
            </a:r>
            <a:r>
              <a:rPr lang="en-US" dirty="0"/>
              <a:t>and DLLR will monitor for overuse of self-certification when determining program eligibility.</a:t>
            </a:r>
            <a:endParaRPr lang="en-US" dirty="0">
              <a:solidFill>
                <a:schemeClr val="accent1"/>
              </a:solidFill>
            </a:endParaRPr>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6AB17614-6D18-4FFA-AB21-339C256EAC4F}" type="slidenum">
              <a:rPr lang="en-US" smtClean="0"/>
              <a:pPr/>
              <a:t>11</a:t>
            </a:fld>
            <a:endParaRPr lang="en-US" dirty="0"/>
          </a:p>
        </p:txBody>
      </p:sp>
    </p:spTree>
    <p:extLst>
      <p:ext uri="{BB962C8B-B14F-4D97-AF65-F5344CB8AC3E}">
        <p14:creationId xmlns:p14="http://schemas.microsoft.com/office/powerpoint/2010/main" val="1980168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Lauren</a:t>
            </a:r>
            <a:endParaRPr lang="en-US" dirty="0"/>
          </a:p>
        </p:txBody>
      </p:sp>
      <p:sp>
        <p:nvSpPr>
          <p:cNvPr id="4" name="Slide Number Placeholder 3"/>
          <p:cNvSpPr>
            <a:spLocks noGrp="1"/>
          </p:cNvSpPr>
          <p:nvPr>
            <p:ph type="sldNum" sz="quarter" idx="10"/>
          </p:nvPr>
        </p:nvSpPr>
        <p:spPr/>
        <p:txBody>
          <a:bodyPr/>
          <a:lstStyle/>
          <a:p>
            <a:fld id="{6AB17614-6D18-4FFA-AB21-339C256EAC4F}" type="slidenum">
              <a:rPr lang="en-US" smtClean="0"/>
              <a:pPr/>
              <a:t>12</a:t>
            </a:fld>
            <a:endParaRPr lang="en-US" dirty="0"/>
          </a:p>
        </p:txBody>
      </p:sp>
    </p:spTree>
    <p:extLst>
      <p:ext uri="{BB962C8B-B14F-4D97-AF65-F5344CB8AC3E}">
        <p14:creationId xmlns:p14="http://schemas.microsoft.com/office/powerpoint/2010/main" val="3827758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Lauren</a:t>
            </a:r>
            <a:endParaRPr lang="en-US" dirty="0"/>
          </a:p>
        </p:txBody>
      </p:sp>
      <p:sp>
        <p:nvSpPr>
          <p:cNvPr id="4" name="Slide Number Placeholder 3"/>
          <p:cNvSpPr>
            <a:spLocks noGrp="1"/>
          </p:cNvSpPr>
          <p:nvPr>
            <p:ph type="sldNum" sz="quarter" idx="10"/>
          </p:nvPr>
        </p:nvSpPr>
        <p:spPr/>
        <p:txBody>
          <a:bodyPr/>
          <a:lstStyle/>
          <a:p>
            <a:fld id="{6AB17614-6D18-4FFA-AB21-339C256EAC4F}" type="slidenum">
              <a:rPr lang="en-US" smtClean="0"/>
              <a:pPr/>
              <a:t>13</a:t>
            </a:fld>
            <a:endParaRPr lang="en-US" dirty="0"/>
          </a:p>
        </p:txBody>
      </p:sp>
    </p:spTree>
    <p:extLst>
      <p:ext uri="{BB962C8B-B14F-4D97-AF65-F5344CB8AC3E}">
        <p14:creationId xmlns:p14="http://schemas.microsoft.com/office/powerpoint/2010/main" val="1335069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r>
              <a:rPr lang="en-US" dirty="0" smtClean="0"/>
              <a:t>Amanda</a:t>
            </a:r>
          </a:p>
          <a:p>
            <a:endParaRPr lang="en-US" dirty="0"/>
          </a:p>
        </p:txBody>
      </p:sp>
      <p:sp>
        <p:nvSpPr>
          <p:cNvPr id="4" name="Slide Number Placeholder 3"/>
          <p:cNvSpPr>
            <a:spLocks noGrp="1"/>
          </p:cNvSpPr>
          <p:nvPr>
            <p:ph type="sldNum" sz="quarter" idx="10"/>
          </p:nvPr>
        </p:nvSpPr>
        <p:spPr/>
        <p:txBody>
          <a:bodyPr/>
          <a:lstStyle/>
          <a:p>
            <a:fld id="{6AB17614-6D18-4FFA-AB21-339C256EAC4F}" type="slidenum">
              <a:rPr lang="en-US" smtClean="0"/>
              <a:pPr/>
              <a:t>14</a:t>
            </a:fld>
            <a:endParaRPr lang="en-US" dirty="0"/>
          </a:p>
        </p:txBody>
      </p:sp>
    </p:spTree>
    <p:extLst>
      <p:ext uri="{BB962C8B-B14F-4D97-AF65-F5344CB8AC3E}">
        <p14:creationId xmlns:p14="http://schemas.microsoft.com/office/powerpoint/2010/main" val="3529712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r>
              <a:rPr lang="en-US" dirty="0" smtClean="0"/>
              <a:t>Amanda</a:t>
            </a:r>
          </a:p>
          <a:p>
            <a:endParaRPr lang="en-US" dirty="0"/>
          </a:p>
        </p:txBody>
      </p:sp>
      <p:sp>
        <p:nvSpPr>
          <p:cNvPr id="4" name="Slide Number Placeholder 3"/>
          <p:cNvSpPr>
            <a:spLocks noGrp="1"/>
          </p:cNvSpPr>
          <p:nvPr>
            <p:ph type="sldNum" sz="quarter" idx="10"/>
          </p:nvPr>
        </p:nvSpPr>
        <p:spPr/>
        <p:txBody>
          <a:bodyPr/>
          <a:lstStyle/>
          <a:p>
            <a:fld id="{6AB17614-6D18-4FFA-AB21-339C256EAC4F}" type="slidenum">
              <a:rPr lang="en-US" smtClean="0"/>
              <a:pPr/>
              <a:t>15</a:t>
            </a:fld>
            <a:endParaRPr lang="en-US" dirty="0"/>
          </a:p>
        </p:txBody>
      </p:sp>
    </p:spTree>
    <p:extLst>
      <p:ext uri="{BB962C8B-B14F-4D97-AF65-F5344CB8AC3E}">
        <p14:creationId xmlns:p14="http://schemas.microsoft.com/office/powerpoint/2010/main" val="936046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Amanda</a:t>
            </a:r>
            <a:endParaRPr lang="en-US" dirty="0"/>
          </a:p>
        </p:txBody>
      </p:sp>
      <p:sp>
        <p:nvSpPr>
          <p:cNvPr id="4" name="Slide Number Placeholder 3"/>
          <p:cNvSpPr>
            <a:spLocks noGrp="1"/>
          </p:cNvSpPr>
          <p:nvPr>
            <p:ph type="sldNum" sz="quarter" idx="10"/>
          </p:nvPr>
        </p:nvSpPr>
        <p:spPr/>
        <p:txBody>
          <a:bodyPr/>
          <a:lstStyle/>
          <a:p>
            <a:fld id="{6AB17614-6D18-4FFA-AB21-339C256EAC4F}" type="slidenum">
              <a:rPr lang="en-US" smtClean="0"/>
              <a:pPr/>
              <a:t>16</a:t>
            </a:fld>
            <a:endParaRPr lang="en-US" dirty="0"/>
          </a:p>
        </p:txBody>
      </p:sp>
    </p:spTree>
    <p:extLst>
      <p:ext uri="{BB962C8B-B14F-4D97-AF65-F5344CB8AC3E}">
        <p14:creationId xmlns:p14="http://schemas.microsoft.com/office/powerpoint/2010/main" val="298931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r>
              <a:rPr lang="en-US" dirty="0" smtClean="0"/>
              <a:t>Amanda</a:t>
            </a:r>
          </a:p>
          <a:p>
            <a:endParaRPr lang="en-US" dirty="0"/>
          </a:p>
        </p:txBody>
      </p:sp>
      <p:sp>
        <p:nvSpPr>
          <p:cNvPr id="4" name="Slide Number Placeholder 3"/>
          <p:cNvSpPr>
            <a:spLocks noGrp="1"/>
          </p:cNvSpPr>
          <p:nvPr>
            <p:ph type="sldNum" sz="quarter" idx="10"/>
          </p:nvPr>
        </p:nvSpPr>
        <p:spPr/>
        <p:txBody>
          <a:bodyPr/>
          <a:lstStyle/>
          <a:p>
            <a:fld id="{6AB17614-6D18-4FFA-AB21-339C256EAC4F}" type="slidenum">
              <a:rPr lang="en-US" smtClean="0"/>
              <a:pPr/>
              <a:t>17</a:t>
            </a:fld>
            <a:endParaRPr lang="en-US" dirty="0"/>
          </a:p>
        </p:txBody>
      </p:sp>
    </p:spTree>
    <p:extLst>
      <p:ext uri="{BB962C8B-B14F-4D97-AF65-F5344CB8AC3E}">
        <p14:creationId xmlns:p14="http://schemas.microsoft.com/office/powerpoint/2010/main" val="1560553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r>
              <a:rPr lang="en-US" dirty="0" smtClean="0"/>
              <a:t>Amanda</a:t>
            </a:r>
          </a:p>
          <a:p>
            <a:endParaRPr lang="en-US" dirty="0"/>
          </a:p>
        </p:txBody>
      </p:sp>
      <p:sp>
        <p:nvSpPr>
          <p:cNvPr id="4" name="Slide Number Placeholder 3"/>
          <p:cNvSpPr>
            <a:spLocks noGrp="1"/>
          </p:cNvSpPr>
          <p:nvPr>
            <p:ph type="sldNum" sz="quarter" idx="10"/>
          </p:nvPr>
        </p:nvSpPr>
        <p:spPr/>
        <p:txBody>
          <a:bodyPr/>
          <a:lstStyle/>
          <a:p>
            <a:fld id="{6AB17614-6D18-4FFA-AB21-339C256EAC4F}" type="slidenum">
              <a:rPr lang="en-US" smtClean="0"/>
              <a:pPr/>
              <a:t>19</a:t>
            </a:fld>
            <a:endParaRPr lang="en-US" dirty="0"/>
          </a:p>
        </p:txBody>
      </p:sp>
    </p:spTree>
    <p:extLst>
      <p:ext uri="{BB962C8B-B14F-4D97-AF65-F5344CB8AC3E}">
        <p14:creationId xmlns:p14="http://schemas.microsoft.com/office/powerpoint/2010/main" val="2765058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r>
              <a:rPr lang="en-US" dirty="0" smtClean="0"/>
              <a:t>Amanda</a:t>
            </a:r>
          </a:p>
          <a:p>
            <a:endParaRPr lang="en-US" dirty="0"/>
          </a:p>
        </p:txBody>
      </p:sp>
      <p:sp>
        <p:nvSpPr>
          <p:cNvPr id="4" name="Slide Number Placeholder 3"/>
          <p:cNvSpPr>
            <a:spLocks noGrp="1"/>
          </p:cNvSpPr>
          <p:nvPr>
            <p:ph type="sldNum" sz="quarter" idx="10"/>
          </p:nvPr>
        </p:nvSpPr>
        <p:spPr/>
        <p:txBody>
          <a:bodyPr/>
          <a:lstStyle/>
          <a:p>
            <a:fld id="{6AB17614-6D18-4FFA-AB21-339C256EAC4F}" type="slidenum">
              <a:rPr lang="en-US" smtClean="0"/>
              <a:pPr/>
              <a:t>20</a:t>
            </a:fld>
            <a:endParaRPr lang="en-US" dirty="0"/>
          </a:p>
        </p:txBody>
      </p:sp>
    </p:spTree>
    <p:extLst>
      <p:ext uri="{BB962C8B-B14F-4D97-AF65-F5344CB8AC3E}">
        <p14:creationId xmlns:p14="http://schemas.microsoft.com/office/powerpoint/2010/main" val="3893815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r>
              <a:rPr lang="en-US" dirty="0" smtClean="0"/>
              <a:t>Amanda</a:t>
            </a:r>
          </a:p>
          <a:p>
            <a:endParaRPr lang="en-US" dirty="0"/>
          </a:p>
        </p:txBody>
      </p:sp>
      <p:sp>
        <p:nvSpPr>
          <p:cNvPr id="4" name="Slide Number Placeholder 3"/>
          <p:cNvSpPr>
            <a:spLocks noGrp="1"/>
          </p:cNvSpPr>
          <p:nvPr>
            <p:ph type="sldNum" sz="quarter" idx="10"/>
          </p:nvPr>
        </p:nvSpPr>
        <p:spPr/>
        <p:txBody>
          <a:bodyPr/>
          <a:lstStyle/>
          <a:p>
            <a:fld id="{6AB17614-6D18-4FFA-AB21-339C256EAC4F}" type="slidenum">
              <a:rPr lang="en-US" smtClean="0"/>
              <a:pPr/>
              <a:t>21</a:t>
            </a:fld>
            <a:endParaRPr lang="en-US" dirty="0"/>
          </a:p>
        </p:txBody>
      </p:sp>
    </p:spTree>
    <p:extLst>
      <p:ext uri="{BB962C8B-B14F-4D97-AF65-F5344CB8AC3E}">
        <p14:creationId xmlns:p14="http://schemas.microsoft.com/office/powerpoint/2010/main" val="149244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Amanda/Lauren</a:t>
            </a:r>
            <a:endParaRPr lang="en-US" dirty="0"/>
          </a:p>
        </p:txBody>
      </p:sp>
      <p:sp>
        <p:nvSpPr>
          <p:cNvPr id="4" name="Slide Number Placeholder 3"/>
          <p:cNvSpPr>
            <a:spLocks noGrp="1"/>
          </p:cNvSpPr>
          <p:nvPr>
            <p:ph type="sldNum" sz="quarter" idx="10"/>
          </p:nvPr>
        </p:nvSpPr>
        <p:spPr/>
        <p:txBody>
          <a:bodyPr/>
          <a:lstStyle/>
          <a:p>
            <a:fld id="{6AB17614-6D18-4FFA-AB21-339C256EAC4F}" type="slidenum">
              <a:rPr lang="en-US" smtClean="0"/>
              <a:pPr/>
              <a:t>2</a:t>
            </a:fld>
            <a:endParaRPr lang="en-US" dirty="0"/>
          </a:p>
        </p:txBody>
      </p:sp>
    </p:spTree>
    <p:extLst>
      <p:ext uri="{BB962C8B-B14F-4D97-AF65-F5344CB8AC3E}">
        <p14:creationId xmlns:p14="http://schemas.microsoft.com/office/powerpoint/2010/main" val="3860759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B17614-6D18-4FFA-AB21-339C256EAC4F}" type="slidenum">
              <a:rPr lang="en-US" smtClean="0"/>
              <a:pPr/>
              <a:t>22</a:t>
            </a:fld>
            <a:endParaRPr lang="en-US" dirty="0"/>
          </a:p>
        </p:txBody>
      </p:sp>
    </p:spTree>
    <p:extLst>
      <p:ext uri="{BB962C8B-B14F-4D97-AF65-F5344CB8AC3E}">
        <p14:creationId xmlns:p14="http://schemas.microsoft.com/office/powerpoint/2010/main" val="3753885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Lauren</a:t>
            </a:r>
            <a:endParaRPr lang="en-US" dirty="0"/>
          </a:p>
        </p:txBody>
      </p:sp>
      <p:sp>
        <p:nvSpPr>
          <p:cNvPr id="4" name="Slide Number Placeholder 3"/>
          <p:cNvSpPr>
            <a:spLocks noGrp="1"/>
          </p:cNvSpPr>
          <p:nvPr>
            <p:ph type="sldNum" sz="quarter" idx="10"/>
          </p:nvPr>
        </p:nvSpPr>
        <p:spPr/>
        <p:txBody>
          <a:bodyPr/>
          <a:lstStyle/>
          <a:p>
            <a:fld id="{6AB17614-6D18-4FFA-AB21-339C256EAC4F}" type="slidenum">
              <a:rPr lang="en-US" smtClean="0"/>
              <a:pPr/>
              <a:t>3</a:t>
            </a:fld>
            <a:endParaRPr lang="en-US" dirty="0"/>
          </a:p>
        </p:txBody>
      </p:sp>
    </p:spTree>
    <p:extLst>
      <p:ext uri="{BB962C8B-B14F-4D97-AF65-F5344CB8AC3E}">
        <p14:creationId xmlns:p14="http://schemas.microsoft.com/office/powerpoint/2010/main" val="1738227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Lauren</a:t>
            </a:r>
            <a:endParaRPr lang="en-US" dirty="0"/>
          </a:p>
        </p:txBody>
      </p:sp>
      <p:sp>
        <p:nvSpPr>
          <p:cNvPr id="4" name="Slide Number Placeholder 3"/>
          <p:cNvSpPr>
            <a:spLocks noGrp="1"/>
          </p:cNvSpPr>
          <p:nvPr>
            <p:ph type="sldNum" sz="quarter" idx="10"/>
          </p:nvPr>
        </p:nvSpPr>
        <p:spPr/>
        <p:txBody>
          <a:bodyPr/>
          <a:lstStyle/>
          <a:p>
            <a:fld id="{6AB17614-6D18-4FFA-AB21-339C256EAC4F}" type="slidenum">
              <a:rPr lang="en-US" smtClean="0"/>
              <a:pPr/>
              <a:t>4</a:t>
            </a:fld>
            <a:endParaRPr lang="en-US" dirty="0"/>
          </a:p>
        </p:txBody>
      </p:sp>
    </p:spTree>
    <p:extLst>
      <p:ext uri="{BB962C8B-B14F-4D97-AF65-F5344CB8AC3E}">
        <p14:creationId xmlns:p14="http://schemas.microsoft.com/office/powerpoint/2010/main" val="818868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r>
              <a:rPr lang="en-US" dirty="0" smtClean="0"/>
              <a:t>Lauren</a:t>
            </a:r>
          </a:p>
          <a:p>
            <a:endParaRPr lang="en-US" dirty="0"/>
          </a:p>
        </p:txBody>
      </p:sp>
      <p:sp>
        <p:nvSpPr>
          <p:cNvPr id="4" name="Slide Number Placeholder 3"/>
          <p:cNvSpPr>
            <a:spLocks noGrp="1"/>
          </p:cNvSpPr>
          <p:nvPr>
            <p:ph type="sldNum" sz="quarter" idx="10"/>
          </p:nvPr>
        </p:nvSpPr>
        <p:spPr/>
        <p:txBody>
          <a:bodyPr/>
          <a:lstStyle/>
          <a:p>
            <a:fld id="{6AB17614-6D18-4FFA-AB21-339C256EAC4F}" type="slidenum">
              <a:rPr lang="en-US" smtClean="0"/>
              <a:pPr/>
              <a:t>5</a:t>
            </a:fld>
            <a:endParaRPr lang="en-US" dirty="0"/>
          </a:p>
        </p:txBody>
      </p:sp>
    </p:spTree>
    <p:extLst>
      <p:ext uri="{BB962C8B-B14F-4D97-AF65-F5344CB8AC3E}">
        <p14:creationId xmlns:p14="http://schemas.microsoft.com/office/powerpoint/2010/main" val="241527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r>
              <a:rPr lang="en-US" dirty="0" smtClean="0"/>
              <a:t>Lauren</a:t>
            </a:r>
          </a:p>
          <a:p>
            <a:endParaRPr lang="en-US" dirty="0"/>
          </a:p>
        </p:txBody>
      </p:sp>
      <p:sp>
        <p:nvSpPr>
          <p:cNvPr id="4" name="Slide Number Placeholder 3"/>
          <p:cNvSpPr>
            <a:spLocks noGrp="1"/>
          </p:cNvSpPr>
          <p:nvPr>
            <p:ph type="sldNum" sz="quarter" idx="10"/>
          </p:nvPr>
        </p:nvSpPr>
        <p:spPr/>
        <p:txBody>
          <a:bodyPr/>
          <a:lstStyle/>
          <a:p>
            <a:fld id="{6AB17614-6D18-4FFA-AB21-339C256EAC4F}" type="slidenum">
              <a:rPr lang="en-US" smtClean="0"/>
              <a:pPr/>
              <a:t>6</a:t>
            </a:fld>
            <a:endParaRPr lang="en-US" dirty="0"/>
          </a:p>
        </p:txBody>
      </p:sp>
    </p:spTree>
    <p:extLst>
      <p:ext uri="{BB962C8B-B14F-4D97-AF65-F5344CB8AC3E}">
        <p14:creationId xmlns:p14="http://schemas.microsoft.com/office/powerpoint/2010/main" val="241527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Lauren</a:t>
            </a:r>
            <a:endParaRPr lang="en-US" dirty="0"/>
          </a:p>
        </p:txBody>
      </p:sp>
      <p:sp>
        <p:nvSpPr>
          <p:cNvPr id="4" name="Slide Number Placeholder 3"/>
          <p:cNvSpPr>
            <a:spLocks noGrp="1"/>
          </p:cNvSpPr>
          <p:nvPr>
            <p:ph type="sldNum" sz="quarter" idx="10"/>
          </p:nvPr>
        </p:nvSpPr>
        <p:spPr/>
        <p:txBody>
          <a:bodyPr/>
          <a:lstStyle/>
          <a:p>
            <a:fld id="{6AB17614-6D18-4FFA-AB21-339C256EAC4F}" type="slidenum">
              <a:rPr lang="en-US" smtClean="0"/>
              <a:pPr/>
              <a:t>7</a:t>
            </a:fld>
            <a:endParaRPr lang="en-US" dirty="0"/>
          </a:p>
        </p:txBody>
      </p:sp>
    </p:spTree>
    <p:extLst>
      <p:ext uri="{BB962C8B-B14F-4D97-AF65-F5344CB8AC3E}">
        <p14:creationId xmlns:p14="http://schemas.microsoft.com/office/powerpoint/2010/main" val="415128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Per TEGL 02-14, Deferred Action for Childhood Arrivals (DACA) individuals are considered to be ―immigrants authorized by the Attorney General to work in the United States.‖ Therefore, DACA participants with employment authorization may access any WIOA services for which they otherwise would qualify. </a:t>
            </a:r>
          </a:p>
        </p:txBody>
      </p:sp>
      <p:sp>
        <p:nvSpPr>
          <p:cNvPr id="4" name="Slide Number Placeholder 3"/>
          <p:cNvSpPr>
            <a:spLocks noGrp="1"/>
          </p:cNvSpPr>
          <p:nvPr>
            <p:ph type="sldNum" sz="quarter" idx="10"/>
          </p:nvPr>
        </p:nvSpPr>
        <p:spPr/>
        <p:txBody>
          <a:bodyPr/>
          <a:lstStyle/>
          <a:p>
            <a:fld id="{6AB17614-6D18-4FFA-AB21-339C256EAC4F}" type="slidenum">
              <a:rPr lang="en-US" smtClean="0"/>
              <a:pPr/>
              <a:t>8</a:t>
            </a:fld>
            <a:endParaRPr lang="en-US" dirty="0"/>
          </a:p>
        </p:txBody>
      </p:sp>
    </p:spTree>
    <p:extLst>
      <p:ext uri="{BB962C8B-B14F-4D97-AF65-F5344CB8AC3E}">
        <p14:creationId xmlns:p14="http://schemas.microsoft.com/office/powerpoint/2010/main" val="3827758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law requires virtually all male U.S. citizens and male immigrants residing in the U.S. to register within 30 days of their 18th birthday. </a:t>
            </a:r>
            <a:endParaRPr lang="en-US" dirty="0" smtClean="0"/>
          </a:p>
          <a:p>
            <a:endParaRPr lang="en-US" dirty="0"/>
          </a:p>
          <a:p>
            <a:r>
              <a:rPr lang="en-US" dirty="0" smtClean="0"/>
              <a:t>Therefore</a:t>
            </a:r>
            <a:r>
              <a:rPr lang="en-US" dirty="0"/>
              <a:t>, to be in compliance with the law, a man turning 18 is required to register during the period of time beginning 30 days before, until 30 days after his 18th birthday. </a:t>
            </a:r>
            <a:endParaRPr lang="en-US" dirty="0" smtClean="0"/>
          </a:p>
          <a:p>
            <a:endParaRPr lang="en-US" dirty="0"/>
          </a:p>
          <a:p>
            <a:r>
              <a:rPr lang="en-US" dirty="0" smtClean="0"/>
              <a:t>Selective </a:t>
            </a:r>
            <a:r>
              <a:rPr lang="en-US" dirty="0"/>
              <a:t>Service can accept a late registration, but not after a man has reached his 26th </a:t>
            </a:r>
            <a:r>
              <a:rPr lang="en-US" dirty="0" smtClean="0"/>
              <a:t>birthday</a:t>
            </a:r>
            <a:r>
              <a:rPr lang="en-US" dirty="0"/>
              <a:t>. (</a:t>
            </a:r>
            <a:r>
              <a:rPr lang="en-US" dirty="0">
                <a:hlinkClick r:id="rId3"/>
              </a:rPr>
              <a:t>www.sss.gov</a:t>
            </a:r>
            <a:r>
              <a:rPr lang="en-US" dirty="0" smtClean="0"/>
              <a:t>.)</a:t>
            </a:r>
          </a:p>
          <a:p>
            <a:endParaRPr lang="en-US" dirty="0"/>
          </a:p>
          <a:p>
            <a:r>
              <a:rPr lang="en-US" dirty="0"/>
              <a:t>Note: Certain limited exemptions exist and, in those instances, documentation for selective service exemption would suffice</a:t>
            </a:r>
            <a:r>
              <a:rPr lang="en-US" dirty="0" smtClean="0"/>
              <a:t>.</a:t>
            </a:r>
          </a:p>
          <a:p>
            <a:endParaRPr lang="en-US" dirty="0"/>
          </a:p>
          <a:p>
            <a:r>
              <a:rPr lang="en-US" b="1" dirty="0"/>
              <a:t>A non-registrant may not be denied any benefit if he can "show by a preponderance of evidence" that his failure to register was not knowing and willful. Offer as much evidence supporting your case, and as much detail, as possible.</a:t>
            </a:r>
          </a:p>
        </p:txBody>
      </p:sp>
      <p:sp>
        <p:nvSpPr>
          <p:cNvPr id="4" name="Slide Number Placeholder 3"/>
          <p:cNvSpPr>
            <a:spLocks noGrp="1"/>
          </p:cNvSpPr>
          <p:nvPr>
            <p:ph type="sldNum" sz="quarter" idx="10"/>
          </p:nvPr>
        </p:nvSpPr>
        <p:spPr/>
        <p:txBody>
          <a:bodyPr/>
          <a:lstStyle/>
          <a:p>
            <a:fld id="{6AB17614-6D18-4FFA-AB21-339C256EAC4F}" type="slidenum">
              <a:rPr lang="en-US" smtClean="0"/>
              <a:pPr/>
              <a:t>9</a:t>
            </a:fld>
            <a:endParaRPr lang="en-US" dirty="0"/>
          </a:p>
        </p:txBody>
      </p:sp>
    </p:spTree>
    <p:extLst>
      <p:ext uri="{BB962C8B-B14F-4D97-AF65-F5344CB8AC3E}">
        <p14:creationId xmlns:p14="http://schemas.microsoft.com/office/powerpoint/2010/main" val="3827758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838200" y="6400800"/>
            <a:ext cx="2133600" cy="365125"/>
          </a:xfrm>
        </p:spPr>
        <p:txBody>
          <a:bodyPr/>
          <a:lstStyle/>
          <a:p>
            <a:fld id="{37486BE4-6BBF-449E-BA31-0B5B22AE7948}" type="slidenum">
              <a:rPr lang="en-US" smtClean="0"/>
              <a:pPr/>
              <a:t>‹#›</a:t>
            </a:fld>
            <a:endParaRPr lang="en-US" dirty="0"/>
          </a:p>
        </p:txBody>
      </p:sp>
      <p:cxnSp>
        <p:nvCxnSpPr>
          <p:cNvPr id="9" name="Straight Connector 8"/>
          <p:cNvCxnSpPr/>
          <p:nvPr userDrawn="1"/>
        </p:nvCxnSpPr>
        <p:spPr>
          <a:xfrm>
            <a:off x="0" y="1371600"/>
            <a:ext cx="9144000" cy="0"/>
          </a:xfrm>
          <a:prstGeom prst="line">
            <a:avLst/>
          </a:prstGeom>
        </p:spPr>
        <p:style>
          <a:lnRef idx="2">
            <a:schemeClr val="accent2"/>
          </a:lnRef>
          <a:fillRef idx="0">
            <a:schemeClr val="accent2"/>
          </a:fillRef>
          <a:effectRef idx="1">
            <a:schemeClr val="accent2"/>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521936" cy="6858000"/>
          </a:xfrm>
          <a:prstGeom prst="rect">
            <a:avLst/>
          </a:prstGeom>
        </p:spPr>
      </p:pic>
    </p:spTree>
    <p:extLst>
      <p:ext uri="{BB962C8B-B14F-4D97-AF65-F5344CB8AC3E}">
        <p14:creationId xmlns:p14="http://schemas.microsoft.com/office/powerpoint/2010/main" val="790303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B73D3F-04B0-42BC-AA8A-7024EF2F1A10}" type="datetime1">
              <a:rPr lang="en-US" smtClean="0"/>
              <a:pPr/>
              <a:t>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7486BE4-6BBF-449E-BA31-0B5B22AE7948}" type="slidenum">
              <a:rPr lang="en-US" smtClean="0"/>
              <a:pPr/>
              <a:t>‹#›</a:t>
            </a:fld>
            <a:endParaRPr lang="en-US" dirty="0"/>
          </a:p>
        </p:txBody>
      </p:sp>
    </p:spTree>
    <p:extLst>
      <p:ext uri="{BB962C8B-B14F-4D97-AF65-F5344CB8AC3E}">
        <p14:creationId xmlns:p14="http://schemas.microsoft.com/office/powerpoint/2010/main" val="3726447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97C1C7-492F-400E-9F2B-6A112DD6042B}" type="datetime1">
              <a:rPr lang="en-US" smtClean="0"/>
              <a:pPr/>
              <a:t>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7486BE4-6BBF-449E-BA31-0B5B22AE7948}" type="slidenum">
              <a:rPr lang="en-US" smtClean="0"/>
              <a:pPr/>
              <a:t>‹#›</a:t>
            </a:fld>
            <a:endParaRPr lang="en-US" dirty="0"/>
          </a:p>
        </p:txBody>
      </p:sp>
    </p:spTree>
    <p:extLst>
      <p:ext uri="{BB962C8B-B14F-4D97-AF65-F5344CB8AC3E}">
        <p14:creationId xmlns:p14="http://schemas.microsoft.com/office/powerpoint/2010/main" val="705431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53E34F-AAEC-4CF7-8F09-028D3577810F}" type="datetime1">
              <a:rPr lang="en-US" smtClean="0"/>
              <a:pPr/>
              <a:t>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7486BE4-6BBF-449E-BA31-0B5B22AE7948}" type="slidenum">
              <a:rPr lang="en-US" smtClean="0"/>
              <a:pPr/>
              <a:t>‹#›</a:t>
            </a:fld>
            <a:endParaRPr lang="en-US" dirty="0"/>
          </a:p>
        </p:txBody>
      </p:sp>
    </p:spTree>
    <p:extLst>
      <p:ext uri="{BB962C8B-B14F-4D97-AF65-F5344CB8AC3E}">
        <p14:creationId xmlns:p14="http://schemas.microsoft.com/office/powerpoint/2010/main" val="548274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C87891D-FBB1-419C-A02C-B7ACA1F2FDC4}" type="datetime1">
              <a:rPr lang="en-US" smtClean="0"/>
              <a:pPr/>
              <a:t>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7486BE4-6BBF-449E-BA31-0B5B22AE7948}" type="slidenum">
              <a:rPr lang="en-US" smtClean="0"/>
              <a:pPr/>
              <a:t>‹#›</a:t>
            </a:fld>
            <a:endParaRPr lang="en-US" dirty="0"/>
          </a:p>
        </p:txBody>
      </p:sp>
    </p:spTree>
    <p:extLst>
      <p:ext uri="{BB962C8B-B14F-4D97-AF65-F5344CB8AC3E}">
        <p14:creationId xmlns:p14="http://schemas.microsoft.com/office/powerpoint/2010/main" val="4157460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94CE901-DBF5-4717-B7D6-65BA1781FCEA}" type="datetime1">
              <a:rPr lang="en-US" smtClean="0"/>
              <a:pPr/>
              <a:t>1/9/2018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7486BE4-6BBF-449E-BA31-0B5B22AE7948}" type="slidenum">
              <a:rPr lang="en-US" smtClean="0"/>
              <a:pPr/>
              <a:t>‹#›</a:t>
            </a:fld>
            <a:endParaRPr lang="en-US" dirty="0"/>
          </a:p>
        </p:txBody>
      </p:sp>
    </p:spTree>
    <p:extLst>
      <p:ext uri="{BB962C8B-B14F-4D97-AF65-F5344CB8AC3E}">
        <p14:creationId xmlns:p14="http://schemas.microsoft.com/office/powerpoint/2010/main" val="957235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DBAC722-865C-4FC7-80F3-4303CC728222}" type="datetime1">
              <a:rPr lang="en-US" smtClean="0"/>
              <a:pPr/>
              <a:t>1/9/2018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7486BE4-6BBF-449E-BA31-0B5B22AE7948}" type="slidenum">
              <a:rPr lang="en-US" smtClean="0"/>
              <a:pPr/>
              <a:t>‹#›</a:t>
            </a:fld>
            <a:endParaRPr lang="en-US" dirty="0"/>
          </a:p>
        </p:txBody>
      </p:sp>
    </p:spTree>
    <p:extLst>
      <p:ext uri="{BB962C8B-B14F-4D97-AF65-F5344CB8AC3E}">
        <p14:creationId xmlns:p14="http://schemas.microsoft.com/office/powerpoint/2010/main" val="2778437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1CDE797-8AAD-4DB6-91FD-586439370455}" type="datetime1">
              <a:rPr lang="en-US" smtClean="0"/>
              <a:pPr/>
              <a:t>1/9/2018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7486BE4-6BBF-449E-BA31-0B5B22AE7948}" type="slidenum">
              <a:rPr lang="en-US" smtClean="0"/>
              <a:pPr/>
              <a:t>‹#›</a:t>
            </a:fld>
            <a:endParaRPr lang="en-US" dirty="0"/>
          </a:p>
        </p:txBody>
      </p:sp>
    </p:spTree>
    <p:extLst>
      <p:ext uri="{BB962C8B-B14F-4D97-AF65-F5344CB8AC3E}">
        <p14:creationId xmlns:p14="http://schemas.microsoft.com/office/powerpoint/2010/main" val="681426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5F60FA6-2852-4F26-BDD0-42B7564081D9}" type="datetime1">
              <a:rPr lang="en-US" smtClean="0"/>
              <a:pPr/>
              <a:t>1/9/2018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37486BE4-6BBF-449E-BA31-0B5B22AE7948}" type="slidenum">
              <a:rPr lang="en-US" smtClean="0"/>
              <a:pPr/>
              <a:t>‹#›</a:t>
            </a:fld>
            <a:endParaRPr lang="en-US" dirty="0"/>
          </a:p>
        </p:txBody>
      </p:sp>
    </p:spTree>
    <p:extLst>
      <p:ext uri="{BB962C8B-B14F-4D97-AF65-F5344CB8AC3E}">
        <p14:creationId xmlns:p14="http://schemas.microsoft.com/office/powerpoint/2010/main" val="79346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662C267-B7B7-4646-A549-91C4A577DC75}" type="datetime1">
              <a:rPr lang="en-US" smtClean="0"/>
              <a:pPr/>
              <a:t>1/9/2018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7486BE4-6BBF-449E-BA31-0B5B22AE7948}" type="slidenum">
              <a:rPr lang="en-US" smtClean="0"/>
              <a:pPr/>
              <a:t>‹#›</a:t>
            </a:fld>
            <a:endParaRPr lang="en-US" dirty="0"/>
          </a:p>
        </p:txBody>
      </p:sp>
    </p:spTree>
    <p:extLst>
      <p:ext uri="{BB962C8B-B14F-4D97-AF65-F5344CB8AC3E}">
        <p14:creationId xmlns:p14="http://schemas.microsoft.com/office/powerpoint/2010/main" val="1978633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9B1499-813B-46CA-93AE-762C3A44F9DC}" type="datetime1">
              <a:rPr lang="en-US" smtClean="0"/>
              <a:pPr/>
              <a:t>1/9/2018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7486BE4-6BBF-449E-BA31-0B5B22AE7948}" type="slidenum">
              <a:rPr lang="en-US" smtClean="0"/>
              <a:pPr/>
              <a:t>‹#›</a:t>
            </a:fld>
            <a:endParaRPr lang="en-US" dirty="0"/>
          </a:p>
        </p:txBody>
      </p:sp>
    </p:spTree>
    <p:extLst>
      <p:ext uri="{BB962C8B-B14F-4D97-AF65-F5344CB8AC3E}">
        <p14:creationId xmlns:p14="http://schemas.microsoft.com/office/powerpoint/2010/main" val="22646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81000" y="64770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86BE4-6BBF-449E-BA31-0B5B22AE7948}" type="slidenum">
              <a:rPr lang="en-US" smtClean="0"/>
              <a:pPr/>
              <a:t>‹#›</a:t>
            </a:fld>
            <a:endParaRPr lang="en-US"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18498" r="16947"/>
          <a:stretch/>
        </p:blipFill>
        <p:spPr>
          <a:xfrm>
            <a:off x="5181600" y="5841278"/>
            <a:ext cx="1094072" cy="1013514"/>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500742" y="6045714"/>
            <a:ext cx="2420112" cy="741076"/>
          </a:xfrm>
          <a:prstGeom prst="rect">
            <a:avLst/>
          </a:prstGeom>
        </p:spPr>
      </p:pic>
    </p:spTree>
    <p:extLst>
      <p:ext uri="{BB962C8B-B14F-4D97-AF65-F5344CB8AC3E}">
        <p14:creationId xmlns:p14="http://schemas.microsoft.com/office/powerpoint/2010/main" val="1951835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0.wav"/><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dllr.state.md.us/employment/mpi/mpi10-16.pdf" TargetMode="External"/><Relationship Id="rId7"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sss.gov/Portals/0/PDFs/WhoMustRegisterChart.pdf" TargetMode="External"/><Relationship Id="rId5" Type="http://schemas.openxmlformats.org/officeDocument/2006/relationships/hyperlink" Target="https://www.sss.gov/Registration-Info/Who-Registration" TargetMode="External"/><Relationship Id="rId4" Type="http://schemas.openxmlformats.org/officeDocument/2006/relationships/hyperlink" Target="https://wdr.doleta.gov/directives/attach/TEGL/TEGL_26-15_Acc.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hyperlink" Target="https://www.uscis.gov/i-9-central/acceptable-documents/list-documents/form-i-9-acceptable-documents" TargetMode="External"/><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www.justice.gov/sites/default/files/crt/legacy/2011/05/20/Refugee_Asylee_Flyer_English.pdf" TargetMode="External"/><Relationship Id="rId4" Type="http://schemas.openxmlformats.org/officeDocument/2006/relationships/hyperlink" Target="https://www.justice.gov/crt/immigrant-and-employee-rights-sectio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899358" cy="6400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882" y="-17413"/>
            <a:ext cx="8181452" cy="6858000"/>
          </a:xfrm>
          <a:prstGeom prst="rect">
            <a:avLst/>
          </a:prstGeom>
        </p:spPr>
      </p:pic>
      <p:sp>
        <p:nvSpPr>
          <p:cNvPr id="5" name="Text Placeholder 4"/>
          <p:cNvSpPr>
            <a:spLocks noGrp="1"/>
          </p:cNvSpPr>
          <p:nvPr>
            <p:ph type="body" idx="1"/>
          </p:nvPr>
        </p:nvSpPr>
        <p:spPr>
          <a:xfrm>
            <a:off x="685800" y="3932099"/>
            <a:ext cx="7696200" cy="1828800"/>
          </a:xfrm>
        </p:spPr>
        <p:txBody>
          <a:bodyPr>
            <a:normAutofit fontScale="92500" lnSpcReduction="10000"/>
          </a:bodyPr>
          <a:lstStyle/>
          <a:p>
            <a:pPr algn="ctr">
              <a:lnSpc>
                <a:spcPct val="120000"/>
              </a:lnSpc>
            </a:pPr>
            <a:endParaRPr lang="en-US" sz="3600" b="1" dirty="0">
              <a:ln>
                <a:solidFill>
                  <a:srgbClr val="CC9900"/>
                </a:solidFill>
              </a:ln>
              <a:solidFill>
                <a:schemeClr val="tx1"/>
              </a:solidFill>
              <a:latin typeface="Eras Bold ITC" panose="020B0907030504020204" pitchFamily="34" charset="0"/>
            </a:endParaRPr>
          </a:p>
          <a:p>
            <a:pPr algn="ctr">
              <a:lnSpc>
                <a:spcPct val="120000"/>
              </a:lnSpc>
            </a:pPr>
            <a:r>
              <a:rPr lang="en-US" sz="2400" b="1" dirty="0" smtClean="0">
                <a:ln>
                  <a:solidFill>
                    <a:srgbClr val="CC9900"/>
                  </a:solidFill>
                </a:ln>
                <a:solidFill>
                  <a:schemeClr val="tx1"/>
                </a:solidFill>
                <a:latin typeface="Eras Bold ITC" panose="020B0907030504020204" pitchFamily="34" charset="0"/>
              </a:rPr>
              <a:t>WIOA III Convening</a:t>
            </a:r>
            <a:r>
              <a:rPr lang="en-US" sz="2400" b="1" dirty="0">
                <a:ln>
                  <a:solidFill>
                    <a:srgbClr val="CC9900"/>
                  </a:solidFill>
                </a:ln>
                <a:solidFill>
                  <a:schemeClr val="tx1"/>
                </a:solidFill>
                <a:latin typeface="Eras Bold ITC" panose="020B0907030504020204" pitchFamily="34" charset="0"/>
              </a:rPr>
              <a:t/>
            </a:r>
            <a:br>
              <a:rPr lang="en-US" sz="2400" b="1" dirty="0">
                <a:ln>
                  <a:solidFill>
                    <a:srgbClr val="CC9900"/>
                  </a:solidFill>
                </a:ln>
                <a:solidFill>
                  <a:schemeClr val="tx1"/>
                </a:solidFill>
                <a:latin typeface="Eras Bold ITC" panose="020B0907030504020204" pitchFamily="34" charset="0"/>
              </a:rPr>
            </a:br>
            <a:r>
              <a:rPr lang="en-US" sz="2400" b="1" dirty="0">
                <a:ln>
                  <a:solidFill>
                    <a:srgbClr val="CC9900"/>
                  </a:solidFill>
                </a:ln>
                <a:solidFill>
                  <a:schemeClr val="tx1"/>
                </a:solidFill>
                <a:latin typeface="Eras Bold ITC" panose="020B0907030504020204" pitchFamily="34" charset="0"/>
              </a:rPr>
              <a:t/>
            </a:r>
            <a:br>
              <a:rPr lang="en-US" sz="2400" b="1" dirty="0">
                <a:ln>
                  <a:solidFill>
                    <a:srgbClr val="CC9900"/>
                  </a:solidFill>
                </a:ln>
                <a:solidFill>
                  <a:schemeClr val="tx1"/>
                </a:solidFill>
                <a:latin typeface="Eras Bold ITC" panose="020B0907030504020204" pitchFamily="34" charset="0"/>
              </a:rPr>
            </a:br>
            <a:r>
              <a:rPr lang="en-US" sz="2400" b="1" dirty="0" smtClean="0">
                <a:ln>
                  <a:solidFill>
                    <a:srgbClr val="CC9900"/>
                  </a:solidFill>
                </a:ln>
                <a:solidFill>
                  <a:schemeClr val="tx1"/>
                </a:solidFill>
                <a:latin typeface="Eras Bold ITC" panose="020B0907030504020204" pitchFamily="34" charset="0"/>
              </a:rPr>
              <a:t>January 26, 2018</a:t>
            </a:r>
            <a:endParaRPr lang="en-US" sz="1900" b="1" dirty="0">
              <a:ln>
                <a:solidFill>
                  <a:srgbClr val="CC9900"/>
                </a:solidFill>
              </a:ln>
              <a:solidFill>
                <a:schemeClr val="tx1"/>
              </a:solidFill>
              <a:latin typeface="Eras Bold ITC" panose="020B0907030504020204" pitchFamily="34" charset="0"/>
            </a:endParaRPr>
          </a:p>
          <a:p>
            <a:pPr algn="ctr"/>
            <a:endParaRPr lang="en-US" sz="3100" b="1" dirty="0">
              <a:ln w="17780" cmpd="sng">
                <a:solidFill>
                  <a:srgbClr val="FFFFFF"/>
                </a:solidFill>
                <a:prstDash val="solid"/>
                <a:miter lim="800000"/>
              </a:ln>
              <a:solidFill>
                <a:schemeClr val="tx1"/>
              </a:solidFill>
              <a:latin typeface="Eras Bold ITC" panose="020B0907030504020204" pitchFamily="34" charset="0"/>
            </a:endParaRP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8498" r="16947"/>
          <a:stretch/>
        </p:blipFill>
        <p:spPr>
          <a:xfrm>
            <a:off x="5154328" y="5611641"/>
            <a:ext cx="1094072" cy="101351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8400" y="5768032"/>
            <a:ext cx="2420112" cy="741076"/>
          </a:xfrm>
          <a:prstGeom prst="rect">
            <a:avLst/>
          </a:prstGeom>
        </p:spPr>
      </p:pic>
      <p:cxnSp>
        <p:nvCxnSpPr>
          <p:cNvPr id="10" name="Straight Connector 9"/>
          <p:cNvCxnSpPr/>
          <p:nvPr/>
        </p:nvCxnSpPr>
        <p:spPr>
          <a:xfrm>
            <a:off x="838200" y="228600"/>
            <a:ext cx="533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8200" y="6629400"/>
            <a:ext cx="8001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66800" y="762000"/>
            <a:ext cx="6248400" cy="3170099"/>
          </a:xfrm>
          <a:prstGeom prst="rect">
            <a:avLst/>
          </a:prstGeom>
          <a:noFill/>
        </p:spPr>
        <p:txBody>
          <a:bodyPr wrap="square" rtlCol="0">
            <a:spAutoFit/>
          </a:bodyPr>
          <a:lstStyle/>
          <a:p>
            <a:pPr algn="ctr"/>
            <a:r>
              <a:rPr lang="en-US" sz="4000" b="1" dirty="0"/>
              <a:t>Understanding Key Documentation Requirements for WIOA Title I </a:t>
            </a:r>
            <a:r>
              <a:rPr lang="en-US" sz="4000" b="1" dirty="0" smtClean="0"/>
              <a:t>Eligibility and Work Authorization</a:t>
            </a:r>
            <a:endParaRPr lang="en-US" sz="4000" b="1" dirty="0"/>
          </a:p>
        </p:txBody>
      </p:sp>
      <p:pic>
        <p:nvPicPr>
          <p:cNvPr id="11" name="Picture 10" descr="DHS_Primary_Logo_Color_Web.png"/>
          <p:cNvPicPr>
            <a:picLocks noChangeAspect="1"/>
          </p:cNvPicPr>
          <p:nvPr/>
        </p:nvPicPr>
        <p:blipFill>
          <a:blip r:embed="rId7" cstate="print"/>
          <a:stretch>
            <a:fillRect/>
          </a:stretch>
        </p:blipFill>
        <p:spPr>
          <a:xfrm>
            <a:off x="4107581" y="5836527"/>
            <a:ext cx="975675" cy="623779"/>
          </a:xfrm>
          <a:prstGeom prst="rect">
            <a:avLst/>
          </a:prstGeom>
        </p:spPr>
      </p:pic>
    </p:spTree>
    <p:extLst>
      <p:ext uri="{BB962C8B-B14F-4D97-AF65-F5344CB8AC3E}">
        <p14:creationId xmlns:p14="http://schemas.microsoft.com/office/powerpoint/2010/main" val="3943994278"/>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breeze.wav"/>
          </p:stSnd>
        </p:sndAc>
      </p:transition>
    </mc:Choice>
    <mc:Fallback xmlns="">
      <p:transition spd="slow">
        <p:sndAc>
          <p:stSnd>
            <p:snd r:embed="rId8"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000"/>
                                        <p:tgtEl>
                                          <p:spTgt spid="5">
                                            <p:txEl>
                                              <p:pRg st="1" end="1"/>
                                            </p:txEl>
                                          </p:spTgt>
                                        </p:tgtEl>
                                      </p:cBhvr>
                                    </p:animEffect>
                                    <p:anim calcmode="lin" valueType="num">
                                      <p:cBhvr>
                                        <p:cTn id="8"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b="1" dirty="0">
                <a:solidFill>
                  <a:srgbClr val="CC0000"/>
                </a:solidFill>
                <a:effectLst>
                  <a:outerShdw blurRad="38100" dist="38100" dir="2700000" algn="tl">
                    <a:srgbClr val="000000">
                      <a:alpha val="43137"/>
                    </a:srgbClr>
                  </a:outerShdw>
                </a:effectLst>
                <a:latin typeface="Eras Medium ITC" panose="020B0602030504020804" pitchFamily="34" charset="0"/>
              </a:rPr>
              <a:t>Required Source Documentation: Selective Service</a:t>
            </a:r>
            <a:endParaRPr lang="en-US" dirty="0"/>
          </a:p>
        </p:txBody>
      </p:sp>
      <p:sp>
        <p:nvSpPr>
          <p:cNvPr id="3" name="Content Placeholder 2"/>
          <p:cNvSpPr>
            <a:spLocks noGrp="1"/>
          </p:cNvSpPr>
          <p:nvPr>
            <p:ph idx="1"/>
          </p:nvPr>
        </p:nvSpPr>
        <p:spPr/>
        <p:txBody>
          <a:bodyPr/>
          <a:lstStyle/>
          <a:p>
            <a:pPr fontAlgn="base"/>
            <a:r>
              <a:rPr lang="en-US" sz="2400" dirty="0" smtClean="0"/>
              <a:t>“Transgender</a:t>
            </a:r>
            <a:r>
              <a:rPr lang="en-US" sz="2400" dirty="0"/>
              <a:t> </a:t>
            </a:r>
            <a:r>
              <a:rPr lang="en-US" sz="2400" dirty="0" smtClean="0"/>
              <a:t>individuals” </a:t>
            </a:r>
            <a:r>
              <a:rPr lang="en-US" sz="2400" dirty="0"/>
              <a:t>refers to people whose gender identity and/or expression is different from the sex assigned to them at birth (e.g. the sex listed on an original birth certificate</a:t>
            </a:r>
            <a:r>
              <a:rPr lang="en-US" sz="2400" dirty="0" smtClean="0"/>
              <a:t>).</a:t>
            </a:r>
          </a:p>
          <a:p>
            <a:pPr marL="0" indent="0" fontAlgn="base">
              <a:buNone/>
            </a:pPr>
            <a:endParaRPr lang="en-US" sz="2400" dirty="0" smtClean="0"/>
          </a:p>
          <a:p>
            <a:pPr fontAlgn="base"/>
            <a:r>
              <a:rPr lang="en-US" sz="2400" dirty="0" smtClean="0"/>
              <a:t>Selective Service Agency policy:</a:t>
            </a:r>
          </a:p>
          <a:p>
            <a:pPr lvl="1" fontAlgn="base"/>
            <a:r>
              <a:rPr lang="en-US" sz="2400" dirty="0" smtClean="0"/>
              <a:t>Individuals </a:t>
            </a:r>
            <a:r>
              <a:rPr lang="en-US" sz="2400" dirty="0"/>
              <a:t>who are born female and changed their gender to male are not required to register. </a:t>
            </a:r>
            <a:endParaRPr lang="en-US" sz="2400" dirty="0" smtClean="0"/>
          </a:p>
          <a:p>
            <a:pPr lvl="1" fontAlgn="base"/>
            <a:r>
              <a:rPr lang="en-US" sz="2400" dirty="0" smtClean="0"/>
              <a:t>U.S</a:t>
            </a:r>
            <a:r>
              <a:rPr lang="en-US" sz="2400" dirty="0"/>
              <a:t>. citizens or immigrants who are born male and changed their gender to female are still required to register</a:t>
            </a:r>
            <a:r>
              <a:rPr lang="en-US" sz="2400" dirty="0" smtClean="0"/>
              <a:t>.</a:t>
            </a:r>
            <a:endParaRPr lang="en-US" sz="2400" dirty="0"/>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21936" cy="6858000"/>
          </a:xfrm>
          <a:prstGeom prst="rect">
            <a:avLst/>
          </a:prstGeom>
        </p:spPr>
      </p:pic>
      <p:pic>
        <p:nvPicPr>
          <p:cNvPr id="6" name="Picture 5" descr="DHS_Primary_Logo_Color_Web.png"/>
          <p:cNvPicPr>
            <a:picLocks noChangeAspect="1"/>
          </p:cNvPicPr>
          <p:nvPr/>
        </p:nvPicPr>
        <p:blipFill>
          <a:blip r:embed="rId3" cstate="print"/>
          <a:stretch>
            <a:fillRect/>
          </a:stretch>
        </p:blipFill>
        <p:spPr>
          <a:xfrm>
            <a:off x="4114800" y="6096000"/>
            <a:ext cx="975675" cy="623779"/>
          </a:xfrm>
          <a:prstGeom prst="rect">
            <a:avLst/>
          </a:prstGeom>
        </p:spPr>
      </p:pic>
    </p:spTree>
    <p:extLst>
      <p:ext uri="{BB962C8B-B14F-4D97-AF65-F5344CB8AC3E}">
        <p14:creationId xmlns:p14="http://schemas.microsoft.com/office/powerpoint/2010/main" val="1231417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200" b="1" dirty="0" smtClean="0">
                <a:solidFill>
                  <a:srgbClr val="CC0000"/>
                </a:solidFill>
                <a:effectLst>
                  <a:outerShdw blurRad="38100" dist="38100" dir="2700000" algn="tl">
                    <a:srgbClr val="000000">
                      <a:alpha val="43137"/>
                    </a:srgbClr>
                  </a:outerShdw>
                </a:effectLst>
                <a:latin typeface="Eras Medium ITC" panose="020B0602030504020804" pitchFamily="34" charset="0"/>
              </a:rPr>
              <a:t>Required Source Documentation: Individuals with Disabilities</a:t>
            </a:r>
            <a:endParaRPr lang="en-US" sz="4200" dirty="0"/>
          </a:p>
        </p:txBody>
      </p:sp>
      <p:sp>
        <p:nvSpPr>
          <p:cNvPr id="3" name="Content Placeholder 2"/>
          <p:cNvSpPr>
            <a:spLocks noGrp="1"/>
          </p:cNvSpPr>
          <p:nvPr>
            <p:ph idx="1"/>
          </p:nvPr>
        </p:nvSpPr>
        <p:spPr/>
        <p:txBody>
          <a:bodyPr numCol="2"/>
          <a:lstStyle/>
          <a:p>
            <a:endParaRPr lang="en-US" sz="2000" dirty="0" smtClean="0"/>
          </a:p>
          <a:p>
            <a:r>
              <a:rPr lang="en-US" sz="2000" dirty="0" smtClean="0"/>
              <a:t>Letter </a:t>
            </a:r>
            <a:r>
              <a:rPr lang="en-US" sz="2000" dirty="0"/>
              <a:t>from </a:t>
            </a:r>
            <a:r>
              <a:rPr lang="en-US" sz="2000" dirty="0" smtClean="0"/>
              <a:t>DORS or BHA verifying </a:t>
            </a:r>
            <a:r>
              <a:rPr lang="en-US" sz="2000" dirty="0"/>
              <a:t>disability </a:t>
            </a:r>
          </a:p>
          <a:p>
            <a:r>
              <a:rPr lang="en-US" sz="2000" dirty="0"/>
              <a:t>Developmental Disabilities Administration (DDA) certificate for long term supports </a:t>
            </a:r>
          </a:p>
          <a:p>
            <a:r>
              <a:rPr lang="en-US" sz="2000" dirty="0"/>
              <a:t>Social Security Administration disability records</a:t>
            </a:r>
          </a:p>
          <a:p>
            <a:r>
              <a:rPr lang="en-US" sz="2000" dirty="0"/>
              <a:t>Statement or Diagnosis from a PhD, MD, </a:t>
            </a:r>
            <a:r>
              <a:rPr lang="en-US" sz="2000" dirty="0" smtClean="0"/>
              <a:t>LCSW or </a:t>
            </a:r>
            <a:r>
              <a:rPr lang="en-US" sz="2000" dirty="0"/>
              <a:t>other licensed clinical professional </a:t>
            </a:r>
          </a:p>
          <a:p>
            <a:r>
              <a:rPr lang="en-US" sz="2000" dirty="0"/>
              <a:t>School records</a:t>
            </a:r>
          </a:p>
          <a:p>
            <a:endParaRPr lang="en-US" sz="2000" dirty="0" smtClean="0"/>
          </a:p>
          <a:p>
            <a:endParaRPr lang="en-US" sz="2000" dirty="0" smtClean="0"/>
          </a:p>
          <a:p>
            <a:r>
              <a:rPr lang="en-US" sz="2000" dirty="0" smtClean="0"/>
              <a:t>Workers </a:t>
            </a:r>
            <a:r>
              <a:rPr lang="en-US" sz="2000" dirty="0"/>
              <a:t>Compensation records </a:t>
            </a:r>
          </a:p>
          <a:p>
            <a:r>
              <a:rPr lang="en-US" sz="2000" dirty="0" smtClean="0"/>
              <a:t>Veterans </a:t>
            </a:r>
            <a:r>
              <a:rPr lang="en-US" sz="2000" dirty="0"/>
              <a:t>Administration letter/records </a:t>
            </a:r>
          </a:p>
          <a:p>
            <a:r>
              <a:rPr lang="en-US" sz="2000" dirty="0" smtClean="0"/>
              <a:t>Agency attestation that </a:t>
            </a:r>
            <a:r>
              <a:rPr lang="en-US" sz="2000" dirty="0"/>
              <a:t>the individual receives specialty services within the Public Health System </a:t>
            </a:r>
            <a:endParaRPr lang="en-US" sz="2000" dirty="0" smtClean="0"/>
          </a:p>
          <a:p>
            <a:r>
              <a:rPr lang="en-US" sz="2000" dirty="0" smtClean="0"/>
              <a:t>DHS approval letter for either  Temporary </a:t>
            </a:r>
            <a:r>
              <a:rPr lang="en-US" sz="2000" dirty="0"/>
              <a:t>Disability Assistance </a:t>
            </a:r>
            <a:r>
              <a:rPr lang="en-US" sz="2000" dirty="0" smtClean="0"/>
              <a:t>Program (TDAP) or Public </a:t>
            </a:r>
            <a:r>
              <a:rPr lang="en-US" sz="2000" dirty="0"/>
              <a:t>Assistance </a:t>
            </a:r>
            <a:r>
              <a:rPr lang="en-US" sz="2000" dirty="0" smtClean="0"/>
              <a:t>to </a:t>
            </a:r>
            <a:r>
              <a:rPr lang="en-US" sz="2000" dirty="0"/>
              <a:t>Adults </a:t>
            </a:r>
            <a:r>
              <a:rPr lang="en-US" sz="2000" dirty="0" smtClean="0"/>
              <a:t>(PAA) Program</a:t>
            </a:r>
            <a:endParaRPr lang="en-US" sz="2000" dirty="0"/>
          </a:p>
          <a:p>
            <a:r>
              <a:rPr lang="en-US" sz="2000" dirty="0" smtClean="0"/>
              <a:t>Self-certification</a:t>
            </a:r>
            <a:endParaRPr lang="en-US" sz="2000" dirty="0">
              <a:solidFill>
                <a:schemeClr val="accent1"/>
              </a:solidFill>
            </a:endParaRPr>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21936" cy="6858000"/>
          </a:xfrm>
          <a:prstGeom prst="rect">
            <a:avLst/>
          </a:prstGeom>
        </p:spPr>
      </p:pic>
      <p:pic>
        <p:nvPicPr>
          <p:cNvPr id="6" name="Picture 5" descr="DHS_Primary_Logo_Color_Web.png"/>
          <p:cNvPicPr>
            <a:picLocks noChangeAspect="1"/>
          </p:cNvPicPr>
          <p:nvPr/>
        </p:nvPicPr>
        <p:blipFill>
          <a:blip r:embed="rId4" cstate="print"/>
          <a:stretch>
            <a:fillRect/>
          </a:stretch>
        </p:blipFill>
        <p:spPr>
          <a:xfrm>
            <a:off x="4114800" y="6096000"/>
            <a:ext cx="975675" cy="623779"/>
          </a:xfrm>
          <a:prstGeom prst="rect">
            <a:avLst/>
          </a:prstGeom>
        </p:spPr>
      </p:pic>
    </p:spTree>
    <p:extLst>
      <p:ext uri="{BB962C8B-B14F-4D97-AF65-F5344CB8AC3E}">
        <p14:creationId xmlns:p14="http://schemas.microsoft.com/office/powerpoint/2010/main" val="3333282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b="1" dirty="0" smtClean="0">
                <a:solidFill>
                  <a:srgbClr val="CC0000"/>
                </a:solidFill>
                <a:effectLst>
                  <a:outerShdw blurRad="38100" dist="38100" dir="2700000" algn="tl">
                    <a:srgbClr val="000000">
                      <a:alpha val="43137"/>
                    </a:srgbClr>
                  </a:outerShdw>
                </a:effectLst>
                <a:latin typeface="Eras Medium ITC" panose="020B0602030504020804" pitchFamily="34" charset="0"/>
              </a:rPr>
              <a:t>Resources</a:t>
            </a:r>
            <a:endParaRPr lang="en-US" altLang="en-US" sz="4000" dirty="0">
              <a:latin typeface="Eras Medium ITC" panose="020B0602030504020804" pitchFamily="34" charset="0"/>
            </a:endParaRPr>
          </a:p>
        </p:txBody>
      </p:sp>
      <p:sp>
        <p:nvSpPr>
          <p:cNvPr id="3" name="Content Placeholder 2"/>
          <p:cNvSpPr>
            <a:spLocks noGrp="1"/>
          </p:cNvSpPr>
          <p:nvPr>
            <p:ph idx="1"/>
          </p:nvPr>
        </p:nvSpPr>
        <p:spPr>
          <a:xfrm>
            <a:off x="647700" y="1600200"/>
            <a:ext cx="8039100" cy="4525963"/>
          </a:xfrm>
        </p:spPr>
        <p:txBody>
          <a:bodyPr/>
          <a:lstStyle/>
          <a:p>
            <a:r>
              <a:rPr lang="en-US" sz="2400" dirty="0"/>
              <a:t>Maryland DLLR Policy Issuance 2016-10: -</a:t>
            </a:r>
            <a:r>
              <a:rPr lang="en-US" sz="2400" u="sng" dirty="0">
                <a:hlinkClick r:id="rId3"/>
              </a:rPr>
              <a:t>http://www.dllr.state.md.us/employment/mpi/mpi10-16.pdf</a:t>
            </a:r>
            <a:endParaRPr lang="en-US" sz="2400" dirty="0"/>
          </a:p>
          <a:p>
            <a:r>
              <a:rPr lang="en-US" sz="2400" dirty="0"/>
              <a:t>USDOL Training &amp; Employment Guidance Letter  26-15 - </a:t>
            </a:r>
            <a:r>
              <a:rPr lang="en-US" sz="2400" u="sng" dirty="0">
                <a:hlinkClick r:id="rId4"/>
              </a:rPr>
              <a:t>https://</a:t>
            </a:r>
            <a:r>
              <a:rPr lang="en-US" sz="2400" u="sng" dirty="0" smtClean="0">
                <a:hlinkClick r:id="rId4"/>
              </a:rPr>
              <a:t>wdr.doleta.gov/directives/attach/TEGL/TEGL_26-15_Acc.pdf</a:t>
            </a:r>
            <a:endParaRPr lang="en-US" sz="2400" u="sng" dirty="0" smtClean="0"/>
          </a:p>
          <a:p>
            <a:r>
              <a:rPr lang="en-US" sz="2400" dirty="0" smtClean="0"/>
              <a:t>Selective Service site </a:t>
            </a:r>
            <a:r>
              <a:rPr lang="en-US" sz="2400" dirty="0"/>
              <a:t>- </a:t>
            </a:r>
            <a:r>
              <a:rPr lang="en-US" sz="2400" dirty="0">
                <a:hlinkClick r:id="rId5"/>
              </a:rPr>
              <a:t>https://</a:t>
            </a:r>
            <a:r>
              <a:rPr lang="en-US" sz="2400" dirty="0" smtClean="0">
                <a:hlinkClick r:id="rId5"/>
              </a:rPr>
              <a:t>www.sss.gov/Registration-Info/Who-Registration</a:t>
            </a:r>
            <a:endParaRPr lang="en-US" sz="2400" dirty="0" smtClean="0"/>
          </a:p>
          <a:p>
            <a:r>
              <a:rPr lang="en-US" sz="2400" dirty="0" smtClean="0"/>
              <a:t>Selective Service “Who </a:t>
            </a:r>
            <a:r>
              <a:rPr lang="en-US" sz="2400" dirty="0"/>
              <a:t>Must Register?” – </a:t>
            </a:r>
            <a:r>
              <a:rPr lang="en-US" sz="2400" dirty="0">
                <a:hlinkClick r:id="rId6"/>
              </a:rPr>
              <a:t>https://</a:t>
            </a:r>
            <a:r>
              <a:rPr lang="en-US" sz="2400" dirty="0" smtClean="0">
                <a:hlinkClick r:id="rId6"/>
              </a:rPr>
              <a:t>www.sss.gov/Portals/0/PDFs/WhoMustRegisterChart.pdf</a:t>
            </a:r>
            <a:endParaRPr lang="en-US" sz="2400" dirty="0" smtClean="0"/>
          </a:p>
          <a:p>
            <a:pPr marL="0" indent="0">
              <a:buNone/>
            </a:pPr>
            <a:endParaRPr lang="en-US" sz="2400" dirty="0"/>
          </a:p>
          <a:p>
            <a:endParaRPr lang="en-US" sz="2600" dirty="0" smtClean="0"/>
          </a:p>
          <a:p>
            <a:endParaRPr lang="en-US" sz="2600" dirty="0" smtClean="0"/>
          </a:p>
          <a:p>
            <a:pPr marL="0" indent="0">
              <a:buNone/>
            </a:pPr>
            <a:endParaRPr lang="en-US" sz="2000" dirty="0"/>
          </a:p>
          <a:p>
            <a:pPr marL="0" indent="0">
              <a:buNone/>
            </a:pPr>
            <a:endParaRPr lang="en-US" sz="2000" i="1" dirty="0"/>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521936" cy="6858000"/>
          </a:xfrm>
          <a:prstGeom prst="rect">
            <a:avLst/>
          </a:prstGeom>
        </p:spPr>
      </p:pic>
      <p:pic>
        <p:nvPicPr>
          <p:cNvPr id="7" name="Picture 6" descr="DHS_Primary_Logo_Color_Web.png"/>
          <p:cNvPicPr>
            <a:picLocks noChangeAspect="1"/>
          </p:cNvPicPr>
          <p:nvPr/>
        </p:nvPicPr>
        <p:blipFill>
          <a:blip r:embed="rId8" cstate="print"/>
          <a:stretch>
            <a:fillRect/>
          </a:stretch>
        </p:blipFill>
        <p:spPr>
          <a:xfrm>
            <a:off x="4114800" y="6096000"/>
            <a:ext cx="975675" cy="623779"/>
          </a:xfrm>
          <a:prstGeom prst="rect">
            <a:avLst/>
          </a:prstGeom>
        </p:spPr>
      </p:pic>
    </p:spTree>
    <p:extLst>
      <p:ext uri="{BB962C8B-B14F-4D97-AF65-F5344CB8AC3E}">
        <p14:creationId xmlns:p14="http://schemas.microsoft.com/office/powerpoint/2010/main" val="2683381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21936" cy="6858000"/>
          </a:xfrm>
          <a:prstGeom prst="rect">
            <a:avLst/>
          </a:prstGeom>
        </p:spPr>
      </p:pic>
      <p:pic>
        <p:nvPicPr>
          <p:cNvPr id="9" name="Picture 8" descr="DHS_Primary_Logo_Color_Web.png"/>
          <p:cNvPicPr>
            <a:picLocks noChangeAspect="1"/>
          </p:cNvPicPr>
          <p:nvPr/>
        </p:nvPicPr>
        <p:blipFill>
          <a:blip r:embed="rId4" cstate="print"/>
          <a:stretch>
            <a:fillRect/>
          </a:stretch>
        </p:blipFill>
        <p:spPr>
          <a:xfrm>
            <a:off x="4114800" y="6096000"/>
            <a:ext cx="975675" cy="623779"/>
          </a:xfrm>
          <a:prstGeom prst="rect">
            <a:avLst/>
          </a:prstGeom>
        </p:spPr>
      </p:pic>
      <p:sp>
        <p:nvSpPr>
          <p:cNvPr id="10" name="Title 1"/>
          <p:cNvSpPr txBox="1">
            <a:spLocks/>
          </p:cNvSpPr>
          <p:nvPr/>
        </p:nvSpPr>
        <p:spPr>
          <a:xfrm>
            <a:off x="457200" y="-21657"/>
            <a:ext cx="8229600" cy="39163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a:r>
            <a:br>
              <a:rPr lang="en-US" dirty="0" smtClean="0"/>
            </a:br>
            <a:r>
              <a:rPr lang="en-US" dirty="0" smtClean="0"/>
              <a:t/>
            </a:r>
            <a:br>
              <a:rPr lang="en-US" dirty="0" smtClean="0"/>
            </a:br>
            <a:r>
              <a:rPr lang="en-US" dirty="0" smtClean="0"/>
              <a:t/>
            </a:r>
            <a:br>
              <a:rPr lang="en-US" dirty="0" smtClean="0"/>
            </a:br>
            <a:r>
              <a:rPr lang="en-US" b="1" dirty="0" smtClean="0">
                <a:solidFill>
                  <a:srgbClr val="CC0000"/>
                </a:solidFill>
                <a:effectLst>
                  <a:outerShdw blurRad="38100" dist="38100" dir="2700000" algn="tl">
                    <a:srgbClr val="000000">
                      <a:alpha val="43137"/>
                    </a:srgbClr>
                  </a:outerShdw>
                </a:effectLst>
                <a:latin typeface="Eras Medium ITC" panose="020B0602030504020804" pitchFamily="34" charset="0"/>
              </a:rPr>
              <a:t>Work Authorization</a:t>
            </a:r>
            <a:endParaRPr lang="en-US" dirty="0"/>
          </a:p>
        </p:txBody>
      </p:sp>
    </p:spTree>
    <p:extLst>
      <p:ext uri="{BB962C8B-B14F-4D97-AF65-F5344CB8AC3E}">
        <p14:creationId xmlns:p14="http://schemas.microsoft.com/office/powerpoint/2010/main" val="131043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4000" b="1" dirty="0" smtClean="0">
                <a:solidFill>
                  <a:srgbClr val="CC0000"/>
                </a:solidFill>
                <a:effectLst>
                  <a:outerShdw blurRad="38100" dist="38100" dir="2700000" algn="tl">
                    <a:srgbClr val="000000">
                      <a:alpha val="43137"/>
                    </a:srgbClr>
                  </a:outerShdw>
                </a:effectLst>
                <a:latin typeface="Eras Medium ITC" panose="020B0602030504020804" pitchFamily="34" charset="0"/>
              </a:rPr>
              <a:t> Work Authorization</a:t>
            </a:r>
            <a:endParaRPr lang="en-US" sz="4000" dirty="0"/>
          </a:p>
        </p:txBody>
      </p:sp>
      <p:sp>
        <p:nvSpPr>
          <p:cNvPr id="5" name="Footer Placeholder 4"/>
          <p:cNvSpPr>
            <a:spLocks noGrp="1"/>
          </p:cNvSpPr>
          <p:nvPr>
            <p:ph type="ftr" sz="quarter" idx="11"/>
          </p:nvPr>
        </p:nvSpPr>
        <p:spPr/>
        <p:txBody>
          <a:bodyPr/>
          <a:lstStyle/>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21936" cy="6858000"/>
          </a:xfrm>
          <a:prstGeom prst="rect">
            <a:avLst/>
          </a:prstGeom>
        </p:spPr>
      </p:pic>
      <p:pic>
        <p:nvPicPr>
          <p:cNvPr id="7" name="Picture 6" descr="DHS_Primary_Logo_Color_Web.png"/>
          <p:cNvPicPr>
            <a:picLocks noChangeAspect="1"/>
          </p:cNvPicPr>
          <p:nvPr/>
        </p:nvPicPr>
        <p:blipFill>
          <a:blip r:embed="rId4" cstate="print"/>
          <a:stretch>
            <a:fillRect/>
          </a:stretch>
        </p:blipFill>
        <p:spPr>
          <a:xfrm>
            <a:off x="4114800" y="6096000"/>
            <a:ext cx="975675" cy="623779"/>
          </a:xfrm>
          <a:prstGeom prst="rect">
            <a:avLst/>
          </a:prstGeom>
        </p:spPr>
      </p:pic>
      <p:pic>
        <p:nvPicPr>
          <p:cNvPr id="4" name="Picture 2" descr="List ABC Acceptable Do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2635" y="5015245"/>
            <a:ext cx="4404081" cy="8469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70560" y="990600"/>
            <a:ext cx="3657600" cy="5663089"/>
          </a:xfrm>
          <a:prstGeom prst="rect">
            <a:avLst/>
          </a:prstGeom>
          <a:noFill/>
        </p:spPr>
        <p:txBody>
          <a:bodyPr wrap="square" rtlCol="0">
            <a:spAutoFit/>
          </a:bodyPr>
          <a:lstStyle/>
          <a:p>
            <a:pPr algn="ctr"/>
            <a:r>
              <a:rPr lang="en-US" i="1" dirty="0" smtClean="0"/>
              <a:t>Individuals must fulfill Form I-9 requirements to be able to work legally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sz="1700" dirty="0"/>
              <a:t>Form </a:t>
            </a:r>
            <a:r>
              <a:rPr lang="en-US" sz="1700" dirty="0" smtClean="0"/>
              <a:t>I-9: Employment </a:t>
            </a:r>
            <a:r>
              <a:rPr lang="en-US" sz="1700" dirty="0"/>
              <a:t>Eligibility </a:t>
            </a:r>
            <a:r>
              <a:rPr lang="en-US" sz="1700" dirty="0" smtClean="0"/>
              <a:t>Verification</a:t>
            </a:r>
          </a:p>
          <a:p>
            <a:pPr marL="285750" indent="-285750">
              <a:buFont typeface="Arial" panose="020B0604020202020204" pitchFamily="34" charset="0"/>
              <a:buChar char="•"/>
            </a:pPr>
            <a:r>
              <a:rPr lang="en-US" sz="1700" dirty="0" smtClean="0"/>
              <a:t>Requirements came out </a:t>
            </a:r>
            <a:r>
              <a:rPr lang="en-US" sz="1700" dirty="0"/>
              <a:t>of the </a:t>
            </a:r>
            <a:r>
              <a:rPr lang="en-US" sz="1700" dirty="0" smtClean="0"/>
              <a:t>1986 Immigration Reform and Control Act, which prohibits </a:t>
            </a:r>
            <a:r>
              <a:rPr lang="en-US" sz="1700" dirty="0"/>
              <a:t>employers </a:t>
            </a:r>
            <a:r>
              <a:rPr lang="en-US" sz="1700" dirty="0" smtClean="0"/>
              <a:t>from:</a:t>
            </a:r>
          </a:p>
          <a:p>
            <a:pPr marL="742950" lvl="1" indent="-285750">
              <a:buFont typeface="Arial" panose="020B0604020202020204" pitchFamily="34" charset="0"/>
              <a:buChar char="•"/>
            </a:pPr>
            <a:r>
              <a:rPr lang="en-US" sz="1700" dirty="0" smtClean="0"/>
              <a:t>Knowingly employing a non-work authorized individual</a:t>
            </a:r>
          </a:p>
          <a:p>
            <a:pPr marL="742950" lvl="1" indent="-285750">
              <a:buFont typeface="Arial" panose="020B0604020202020204" pitchFamily="34" charset="0"/>
              <a:buChar char="•"/>
            </a:pPr>
            <a:r>
              <a:rPr lang="en-US" sz="1700" dirty="0" smtClean="0"/>
              <a:t>Continuing </a:t>
            </a:r>
            <a:r>
              <a:rPr lang="en-US" sz="1700" dirty="0"/>
              <a:t>to employ an individual knowing that he or she is unauthorized for </a:t>
            </a:r>
            <a:r>
              <a:rPr lang="en-US" sz="1700" dirty="0" smtClean="0"/>
              <a:t>employment</a:t>
            </a:r>
          </a:p>
          <a:p>
            <a:pPr marL="742950" lvl="1" indent="-285750">
              <a:buFont typeface="Arial" panose="020B0604020202020204" pitchFamily="34" charset="0"/>
              <a:buChar char="•"/>
            </a:pPr>
            <a:r>
              <a:rPr lang="en-US" sz="1700" dirty="0" smtClean="0"/>
              <a:t>Hiring </a:t>
            </a:r>
            <a:r>
              <a:rPr lang="en-US" sz="1700" dirty="0"/>
              <a:t>any </a:t>
            </a:r>
            <a:r>
              <a:rPr lang="en-US" sz="1700" dirty="0" smtClean="0"/>
              <a:t>individual without </a:t>
            </a:r>
            <a:r>
              <a:rPr lang="en-US" sz="1700" dirty="0"/>
              <a:t>verifying his or her identity and employment authorization on Form </a:t>
            </a:r>
            <a:r>
              <a:rPr lang="en-US" sz="1700" dirty="0" smtClean="0"/>
              <a:t>I-9</a:t>
            </a:r>
          </a:p>
          <a:p>
            <a:pPr marL="285750" indent="-285750">
              <a:buFont typeface="Arial" panose="020B0604020202020204" pitchFamily="34" charset="0"/>
              <a:buChar char="•"/>
            </a:pPr>
            <a:endParaRPr lang="en-US" dirty="0"/>
          </a:p>
        </p:txBody>
      </p:sp>
      <p:pic>
        <p:nvPicPr>
          <p:cNvPr id="1028" name="Picture 4" descr="Image result for form I-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0" y="457199"/>
            <a:ext cx="3429000" cy="44376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653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CC0000"/>
                </a:solidFill>
                <a:effectLst>
                  <a:outerShdw blurRad="38100" dist="38100" dir="2700000" algn="tl">
                    <a:srgbClr val="000000">
                      <a:alpha val="43137"/>
                    </a:srgbClr>
                  </a:outerShdw>
                </a:effectLst>
                <a:latin typeface="Eras Medium ITC" panose="020B0602030504020804" pitchFamily="34" charset="0"/>
              </a:rPr>
              <a:t>Work Authorization Docs: List A</a:t>
            </a:r>
            <a:endParaRPr lang="en-US" sz="4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21936" cy="6858000"/>
          </a:xfrm>
          <a:prstGeom prst="rect">
            <a:avLst/>
          </a:prstGeom>
        </p:spPr>
      </p:pic>
      <p:pic>
        <p:nvPicPr>
          <p:cNvPr id="6" name="Picture 5" descr="DHS_Primary_Logo_Color_Web.png"/>
          <p:cNvPicPr>
            <a:picLocks noChangeAspect="1"/>
          </p:cNvPicPr>
          <p:nvPr/>
        </p:nvPicPr>
        <p:blipFill>
          <a:blip r:embed="rId4" cstate="print"/>
          <a:stretch>
            <a:fillRect/>
          </a:stretch>
        </p:blipFill>
        <p:spPr>
          <a:xfrm>
            <a:off x="4114800" y="6096000"/>
            <a:ext cx="975675" cy="623779"/>
          </a:xfrm>
          <a:prstGeom prst="rect">
            <a:avLst/>
          </a:prstGeom>
        </p:spPr>
      </p:pic>
      <p:sp>
        <p:nvSpPr>
          <p:cNvPr id="7" name="Content Placeholder 3"/>
          <p:cNvSpPr>
            <a:spLocks noGrp="1"/>
          </p:cNvSpPr>
          <p:nvPr>
            <p:ph sz="half" idx="4294967295"/>
          </p:nvPr>
        </p:nvSpPr>
        <p:spPr>
          <a:xfrm>
            <a:off x="685800" y="1219200"/>
            <a:ext cx="8229600" cy="4800600"/>
          </a:xfrm>
          <a:prstGeom prst="rect">
            <a:avLst/>
          </a:prstGeom>
        </p:spPr>
        <p:txBody>
          <a:bodyPr/>
          <a:lstStyle/>
          <a:p>
            <a:pPr marL="228600" indent="-228600">
              <a:lnSpc>
                <a:spcPct val="150000"/>
              </a:lnSpc>
              <a:buFont typeface="+mj-lt"/>
              <a:buAutoNum type="arabicPeriod"/>
            </a:pPr>
            <a:r>
              <a:rPr lang="en-US" sz="2000" dirty="0" smtClean="0"/>
              <a:t>U.S</a:t>
            </a:r>
            <a:r>
              <a:rPr lang="en-US" sz="2000" dirty="0"/>
              <a:t>. Passport</a:t>
            </a:r>
          </a:p>
          <a:p>
            <a:pPr marL="228600" indent="-228600">
              <a:lnSpc>
                <a:spcPct val="150000"/>
              </a:lnSpc>
              <a:buFont typeface="+mj-lt"/>
              <a:buAutoNum type="arabicPeriod"/>
            </a:pPr>
            <a:r>
              <a:rPr lang="en-US" sz="2000" dirty="0"/>
              <a:t>Permanent Resident Card or Alien Registration Receipt Card </a:t>
            </a:r>
          </a:p>
          <a:p>
            <a:pPr marL="228600" indent="-228600">
              <a:lnSpc>
                <a:spcPct val="150000"/>
              </a:lnSpc>
              <a:buFont typeface="+mj-lt"/>
              <a:buAutoNum type="arabicPeriod"/>
            </a:pPr>
            <a:r>
              <a:rPr lang="en-US" sz="2000" dirty="0"/>
              <a:t>Foreign passport that contains a temporary I-551 stamp</a:t>
            </a:r>
          </a:p>
          <a:p>
            <a:pPr marL="228600" indent="-228600">
              <a:lnSpc>
                <a:spcPct val="150000"/>
              </a:lnSpc>
              <a:buFont typeface="+mj-lt"/>
              <a:buAutoNum type="arabicPeriod"/>
            </a:pPr>
            <a:r>
              <a:rPr lang="en-US" sz="2000" dirty="0"/>
              <a:t>Employment Authorization Document </a:t>
            </a:r>
          </a:p>
          <a:p>
            <a:pPr marL="228600" indent="-228600">
              <a:lnSpc>
                <a:spcPct val="150000"/>
              </a:lnSpc>
              <a:buFont typeface="+mj-lt"/>
              <a:buAutoNum type="arabicPeriod"/>
            </a:pPr>
            <a:r>
              <a:rPr lang="en-US" sz="2000" dirty="0"/>
              <a:t>Foreign passport and Form I-94 </a:t>
            </a:r>
          </a:p>
          <a:p>
            <a:pPr marL="228600" indent="-228600">
              <a:lnSpc>
                <a:spcPct val="150000"/>
              </a:lnSpc>
              <a:buFont typeface="+mj-lt"/>
              <a:buAutoNum type="arabicPeriod"/>
            </a:pPr>
            <a:r>
              <a:rPr lang="en-US" sz="2000" dirty="0"/>
              <a:t>A passport from the Federated States of Micronesia (FSM) or the Republic of the Marshall Islands (RMI) with Form I-94 or Form I-94A</a:t>
            </a:r>
          </a:p>
        </p:txBody>
      </p:sp>
    </p:spTree>
    <p:extLst>
      <p:ext uri="{BB962C8B-B14F-4D97-AF65-F5344CB8AC3E}">
        <p14:creationId xmlns:p14="http://schemas.microsoft.com/office/powerpoint/2010/main" val="1842067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CC0000"/>
                </a:solidFill>
                <a:effectLst>
                  <a:outerShdw blurRad="38100" dist="38100" dir="2700000" algn="tl">
                    <a:srgbClr val="000000">
                      <a:alpha val="43137"/>
                    </a:srgbClr>
                  </a:outerShdw>
                </a:effectLst>
                <a:latin typeface="Eras Medium ITC" panose="020B0602030504020804" pitchFamily="34" charset="0"/>
              </a:rPr>
              <a:t>Immigrant Work </a:t>
            </a:r>
            <a:r>
              <a:rPr lang="en-US" sz="4000" b="1" dirty="0">
                <a:solidFill>
                  <a:srgbClr val="CC0000"/>
                </a:solidFill>
                <a:effectLst>
                  <a:outerShdw blurRad="38100" dist="38100" dir="2700000" algn="tl">
                    <a:srgbClr val="000000">
                      <a:alpha val="43137"/>
                    </a:srgbClr>
                  </a:outerShdw>
                </a:effectLst>
                <a:latin typeface="Eras Medium ITC" panose="020B0602030504020804" pitchFamily="34" charset="0"/>
              </a:rPr>
              <a:t>Authorization </a:t>
            </a:r>
            <a:r>
              <a:rPr lang="en-US" sz="4000" b="1" dirty="0" smtClean="0">
                <a:solidFill>
                  <a:srgbClr val="CC0000"/>
                </a:solidFill>
                <a:effectLst>
                  <a:outerShdw blurRad="38100" dist="38100" dir="2700000" algn="tl">
                    <a:srgbClr val="000000">
                      <a:alpha val="43137"/>
                    </a:srgbClr>
                  </a:outerShdw>
                </a:effectLst>
                <a:latin typeface="Eras Medium ITC" panose="020B0602030504020804" pitchFamily="34" charset="0"/>
              </a:rPr>
              <a:t>Docs: List A</a:t>
            </a:r>
            <a:endParaRPr lang="en-US" sz="4000" dirty="0"/>
          </a:p>
        </p:txBody>
      </p:sp>
      <p:sp>
        <p:nvSpPr>
          <p:cNvPr id="3" name="Content Placeholder 2"/>
          <p:cNvSpPr>
            <a:spLocks noGrp="1"/>
          </p:cNvSpPr>
          <p:nvPr>
            <p:ph idx="1"/>
          </p:nvPr>
        </p:nvSpPr>
        <p:spPr>
          <a:xfrm>
            <a:off x="457200" y="1600200"/>
            <a:ext cx="4419600" cy="4525963"/>
          </a:xfrm>
        </p:spPr>
        <p:txBody>
          <a:bodyPr/>
          <a:lstStyle/>
          <a:p>
            <a:r>
              <a:rPr lang="en-US" dirty="0"/>
              <a:t>Permanent Resident Card or Form I-551  (known as Green Card)</a:t>
            </a:r>
          </a:p>
          <a:p>
            <a:pPr marL="0" indent="0">
              <a:buNone/>
            </a:pPr>
            <a:endParaRPr lang="en-US" dirty="0"/>
          </a:p>
          <a:p>
            <a:r>
              <a:rPr lang="en-US" dirty="0"/>
              <a:t>Employment Authorization Document (EAD) or Form I-765 </a:t>
            </a:r>
          </a:p>
          <a:p>
            <a:endParaRPr lang="en-US" dirty="0"/>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21936" cy="6858000"/>
          </a:xfrm>
          <a:prstGeom prst="rect">
            <a:avLst/>
          </a:prstGeom>
        </p:spPr>
      </p:pic>
      <p:pic>
        <p:nvPicPr>
          <p:cNvPr id="6" name="Picture 5" descr="DHS_Primary_Logo_Color_Web.png"/>
          <p:cNvPicPr>
            <a:picLocks noChangeAspect="1"/>
          </p:cNvPicPr>
          <p:nvPr/>
        </p:nvPicPr>
        <p:blipFill>
          <a:blip r:embed="rId4" cstate="print"/>
          <a:stretch>
            <a:fillRect/>
          </a:stretch>
        </p:blipFill>
        <p:spPr>
          <a:xfrm>
            <a:off x="4114800" y="6096000"/>
            <a:ext cx="975675" cy="623779"/>
          </a:xfrm>
          <a:prstGeom prst="rect">
            <a:avLst/>
          </a:prstGeom>
        </p:spPr>
      </p:pic>
      <p:pic>
        <p:nvPicPr>
          <p:cNvPr id="7" name="Picture 2" descr="https://www.uscis.gov/sites/default/files/images/Verification/I9Central/PRC_Current_Front_Zoo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200" y="1507547"/>
            <a:ext cx="2959390" cy="18742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NewestEADFront.JPG"/>
          <p:cNvPicPr>
            <a:picLocks noChangeAspect="1"/>
          </p:cNvPicPr>
          <p:nvPr/>
        </p:nvPicPr>
        <p:blipFill>
          <a:blip r:embed="rId6" cstate="print"/>
          <a:stretch>
            <a:fillRect/>
          </a:stretch>
        </p:blipFill>
        <p:spPr>
          <a:xfrm>
            <a:off x="5267029" y="3581400"/>
            <a:ext cx="3245732" cy="2133600"/>
          </a:xfrm>
          <a:prstGeom prst="rect">
            <a:avLst/>
          </a:prstGeom>
        </p:spPr>
      </p:pic>
    </p:spTree>
    <p:extLst>
      <p:ext uri="{BB962C8B-B14F-4D97-AF65-F5344CB8AC3E}">
        <p14:creationId xmlns:p14="http://schemas.microsoft.com/office/powerpoint/2010/main" val="4085524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CC0000"/>
                </a:solidFill>
                <a:effectLst>
                  <a:outerShdw blurRad="38100" dist="38100" dir="2700000" algn="tl">
                    <a:srgbClr val="000000">
                      <a:alpha val="43137"/>
                    </a:srgbClr>
                  </a:outerShdw>
                </a:effectLst>
                <a:latin typeface="Eras Medium ITC" panose="020B0602030504020804" pitchFamily="34" charset="0"/>
              </a:rPr>
              <a:t>Immigrant Work Authorization Docs: List A</a:t>
            </a:r>
            <a:endParaRPr lang="en-US" sz="4000" dirty="0"/>
          </a:p>
        </p:txBody>
      </p:sp>
      <p:sp>
        <p:nvSpPr>
          <p:cNvPr id="3" name="Content Placeholder 2"/>
          <p:cNvSpPr>
            <a:spLocks noGrp="1"/>
          </p:cNvSpPr>
          <p:nvPr>
            <p:ph idx="1"/>
          </p:nvPr>
        </p:nvSpPr>
        <p:spPr>
          <a:xfrm>
            <a:off x="571500" y="1570037"/>
            <a:ext cx="5105400" cy="4525963"/>
          </a:xfrm>
        </p:spPr>
        <p:txBody>
          <a:bodyPr/>
          <a:lstStyle/>
          <a:p>
            <a:r>
              <a:rPr lang="en-US" sz="2600" dirty="0"/>
              <a:t>Foreign Passport with I-551 stamp</a:t>
            </a:r>
          </a:p>
          <a:p>
            <a:r>
              <a:rPr lang="en-US" sz="2600" dirty="0"/>
              <a:t>Foreign passport with Form I-94 or Form I-94A with Arrival-Departure Record, and containing an endorsement to work</a:t>
            </a:r>
          </a:p>
          <a:p>
            <a:r>
              <a:rPr lang="en-US" sz="2600" dirty="0"/>
              <a:t>Passport from the Federated States of Micronesia or the Marshall Islands (RMI) with Form I-94</a:t>
            </a:r>
          </a:p>
          <a:p>
            <a:endParaRPr lang="en-US" b="1" dirty="0"/>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21936" cy="6858000"/>
          </a:xfrm>
          <a:prstGeom prst="rect">
            <a:avLst/>
          </a:prstGeom>
        </p:spPr>
      </p:pic>
      <p:pic>
        <p:nvPicPr>
          <p:cNvPr id="6" name="Picture 5" descr="DHS_Primary_Logo_Color_Web.png"/>
          <p:cNvPicPr>
            <a:picLocks noChangeAspect="1"/>
          </p:cNvPicPr>
          <p:nvPr/>
        </p:nvPicPr>
        <p:blipFill>
          <a:blip r:embed="rId4" cstate="print"/>
          <a:stretch>
            <a:fillRect/>
          </a:stretch>
        </p:blipFill>
        <p:spPr>
          <a:xfrm>
            <a:off x="4114800" y="6096000"/>
            <a:ext cx="975675" cy="623779"/>
          </a:xfrm>
          <a:prstGeom prst="rect">
            <a:avLst/>
          </a:prstGeom>
        </p:spPr>
      </p:pic>
      <p:pic>
        <p:nvPicPr>
          <p:cNvPr id="7" name="Picture 6" descr="Machinereadableimmigrantvisa.jpg"/>
          <p:cNvPicPr>
            <a:picLocks noChangeAspect="1"/>
          </p:cNvPicPr>
          <p:nvPr/>
        </p:nvPicPr>
        <p:blipFill>
          <a:blip r:embed="rId5" cstate="print"/>
          <a:stretch>
            <a:fillRect/>
          </a:stretch>
        </p:blipFill>
        <p:spPr>
          <a:xfrm>
            <a:off x="5915600" y="1371600"/>
            <a:ext cx="2555496" cy="1661425"/>
          </a:xfrm>
          <a:prstGeom prst="rect">
            <a:avLst/>
          </a:prstGeom>
        </p:spPr>
      </p:pic>
      <p:pic>
        <p:nvPicPr>
          <p:cNvPr id="8" name="Picture 4" descr="https://www.uscis.gov/sites/default/files/images/Verification/I9Central/I-94_Ima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5600" y="3124200"/>
            <a:ext cx="2651896" cy="265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301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C0000"/>
                </a:solidFill>
                <a:effectLst>
                  <a:outerShdw blurRad="38100" dist="38100" dir="2700000" algn="tl">
                    <a:srgbClr val="000000">
                      <a:alpha val="43137"/>
                    </a:srgbClr>
                  </a:outerShdw>
                </a:effectLst>
                <a:latin typeface="Eras Medium ITC" panose="020B0602030504020804" pitchFamily="34" charset="0"/>
              </a:rPr>
              <a:t>Finding Immigrant Status</a:t>
            </a:r>
            <a:endParaRPr lang="en-US" dirty="0"/>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21936" cy="6858000"/>
          </a:xfrm>
          <a:prstGeom prst="rect">
            <a:avLst/>
          </a:prstGeom>
        </p:spPr>
      </p:pic>
      <p:pic>
        <p:nvPicPr>
          <p:cNvPr id="6" name="Picture 5" descr="DHS_Primary_Logo_Color_Web.png"/>
          <p:cNvPicPr>
            <a:picLocks noChangeAspect="1"/>
          </p:cNvPicPr>
          <p:nvPr/>
        </p:nvPicPr>
        <p:blipFill>
          <a:blip r:embed="rId3" cstate="print"/>
          <a:stretch>
            <a:fillRect/>
          </a:stretch>
        </p:blipFill>
        <p:spPr>
          <a:xfrm>
            <a:off x="4114800" y="6096000"/>
            <a:ext cx="975675" cy="623779"/>
          </a:xfrm>
          <a:prstGeom prst="rect">
            <a:avLst/>
          </a:prstGeom>
        </p:spPr>
      </p:pic>
      <p:pic>
        <p:nvPicPr>
          <p:cNvPr id="7" name="Picture 2" descr="https://www.uscis.gov/sites/default/files/images/Verification/I9Central/PRC_Current_Front_Zoom.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1231455"/>
            <a:ext cx="2959331" cy="1874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NewestEADFront.JPG"/>
          <p:cNvPicPr>
            <a:picLocks noChangeAspect="1"/>
          </p:cNvPicPr>
          <p:nvPr/>
        </p:nvPicPr>
        <p:blipFill>
          <a:blip r:embed="rId5" cstate="print"/>
          <a:stretch>
            <a:fillRect/>
          </a:stretch>
        </p:blipFill>
        <p:spPr>
          <a:xfrm>
            <a:off x="4495800" y="1137030"/>
            <a:ext cx="3138895" cy="2063370"/>
          </a:xfrm>
          <a:prstGeom prst="rect">
            <a:avLst/>
          </a:prstGeom>
        </p:spPr>
      </p:pic>
      <p:pic>
        <p:nvPicPr>
          <p:cNvPr id="9" name="Picture 8" descr="Machinereadableimmigrantvisa.jpg"/>
          <p:cNvPicPr>
            <a:picLocks noChangeAspect="1"/>
          </p:cNvPicPr>
          <p:nvPr/>
        </p:nvPicPr>
        <p:blipFill>
          <a:blip r:embed="rId6" cstate="print"/>
          <a:stretch>
            <a:fillRect/>
          </a:stretch>
        </p:blipFill>
        <p:spPr>
          <a:xfrm>
            <a:off x="1341120" y="3505200"/>
            <a:ext cx="2907114" cy="1890025"/>
          </a:xfrm>
          <a:prstGeom prst="rect">
            <a:avLst/>
          </a:prstGeom>
        </p:spPr>
      </p:pic>
      <p:pic>
        <p:nvPicPr>
          <p:cNvPr id="10" name="Picture 4" descr="https://www.uscis.gov/sites/default/files/images/Verification/I9Central/I-94_Imag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38427" y="3200468"/>
            <a:ext cx="2651896" cy="2651896"/>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3086100" y="2016315"/>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210095" y="1905000"/>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81600" y="56388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5200" y="4236996"/>
            <a:ext cx="457200" cy="243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218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CC0000"/>
                </a:solidFill>
                <a:effectLst>
                  <a:outerShdw blurRad="38100" dist="38100" dir="2700000" algn="tl">
                    <a:srgbClr val="000000">
                      <a:alpha val="43137"/>
                    </a:srgbClr>
                  </a:outerShdw>
                </a:effectLst>
                <a:latin typeface="Eras Medium ITC" panose="020B0602030504020804" pitchFamily="34" charset="0"/>
              </a:rPr>
              <a:t>Work Authorization </a:t>
            </a:r>
            <a:r>
              <a:rPr lang="en-US" sz="4000" b="1" dirty="0" smtClean="0">
                <a:solidFill>
                  <a:srgbClr val="CC0000"/>
                </a:solidFill>
                <a:effectLst>
                  <a:outerShdw blurRad="38100" dist="38100" dir="2700000" algn="tl">
                    <a:srgbClr val="000000">
                      <a:alpha val="43137"/>
                    </a:srgbClr>
                  </a:outerShdw>
                </a:effectLst>
                <a:latin typeface="Eras Medium ITC" panose="020B0602030504020804" pitchFamily="34" charset="0"/>
              </a:rPr>
              <a:t>Docs: List B</a:t>
            </a:r>
            <a:endParaRPr lang="en-US" sz="4000" dirty="0"/>
          </a:p>
        </p:txBody>
      </p:sp>
      <p:sp>
        <p:nvSpPr>
          <p:cNvPr id="3" name="Content Placeholder 2"/>
          <p:cNvSpPr>
            <a:spLocks noGrp="1"/>
          </p:cNvSpPr>
          <p:nvPr>
            <p:ph idx="1"/>
          </p:nvPr>
        </p:nvSpPr>
        <p:spPr>
          <a:xfrm>
            <a:off x="762000" y="1166018"/>
            <a:ext cx="7467600" cy="4525963"/>
          </a:xfrm>
        </p:spPr>
        <p:txBody>
          <a:bodyPr/>
          <a:lstStyle/>
          <a:p>
            <a:pPr marL="457200" indent="-457200">
              <a:lnSpc>
                <a:spcPct val="150000"/>
              </a:lnSpc>
              <a:buFont typeface="+mj-lt"/>
              <a:buAutoNum type="arabicPeriod"/>
            </a:pPr>
            <a:r>
              <a:rPr lang="en-US" sz="2000" dirty="0" smtClean="0"/>
              <a:t>Driver’s </a:t>
            </a:r>
            <a:r>
              <a:rPr lang="en-US" sz="2000" dirty="0"/>
              <a:t>License</a:t>
            </a:r>
          </a:p>
          <a:p>
            <a:pPr marL="457200" indent="-457200">
              <a:lnSpc>
                <a:spcPct val="150000"/>
              </a:lnSpc>
              <a:buFont typeface="+mj-lt"/>
              <a:buAutoNum type="arabicPeriod"/>
            </a:pPr>
            <a:r>
              <a:rPr lang="en-US" sz="2000" dirty="0"/>
              <a:t>Government-issued ID </a:t>
            </a:r>
            <a:r>
              <a:rPr lang="en-US" sz="2000" dirty="0" smtClean="0"/>
              <a:t>card </a:t>
            </a:r>
            <a:endParaRPr lang="en-US" sz="2000" dirty="0"/>
          </a:p>
          <a:p>
            <a:pPr marL="457200" indent="-457200">
              <a:lnSpc>
                <a:spcPct val="150000"/>
              </a:lnSpc>
              <a:buFont typeface="+mj-lt"/>
              <a:buAutoNum type="arabicPeriod"/>
            </a:pPr>
            <a:r>
              <a:rPr lang="en-US" sz="2000" dirty="0"/>
              <a:t>School ID card with a photograph</a:t>
            </a:r>
          </a:p>
          <a:p>
            <a:pPr marL="457200" indent="-457200">
              <a:lnSpc>
                <a:spcPct val="150000"/>
              </a:lnSpc>
              <a:buFont typeface="+mj-lt"/>
              <a:buAutoNum type="arabicPeriod"/>
            </a:pPr>
            <a:r>
              <a:rPr lang="en-US" sz="2000" dirty="0"/>
              <a:t>Voter registration card</a:t>
            </a:r>
          </a:p>
          <a:p>
            <a:pPr marL="457200" indent="-457200">
              <a:lnSpc>
                <a:spcPct val="150000"/>
              </a:lnSpc>
              <a:buFont typeface="+mj-lt"/>
              <a:buAutoNum type="arabicPeriod"/>
            </a:pPr>
            <a:r>
              <a:rPr lang="en-US" sz="2000" dirty="0"/>
              <a:t>U.S. military card or draft record</a:t>
            </a:r>
          </a:p>
          <a:p>
            <a:pPr marL="457200" indent="-457200">
              <a:lnSpc>
                <a:spcPct val="150000"/>
              </a:lnSpc>
              <a:buFont typeface="+mj-lt"/>
              <a:buAutoNum type="arabicPeriod"/>
            </a:pPr>
            <a:r>
              <a:rPr lang="en-US" sz="2000" dirty="0"/>
              <a:t>Military dependent’s ID card</a:t>
            </a:r>
          </a:p>
          <a:p>
            <a:pPr marL="457200" indent="-457200">
              <a:lnSpc>
                <a:spcPct val="150000"/>
              </a:lnSpc>
              <a:buFont typeface="+mj-lt"/>
              <a:buAutoNum type="arabicPeriod"/>
            </a:pPr>
            <a:r>
              <a:rPr lang="en-US" sz="2000" dirty="0"/>
              <a:t>U.S. Coast Guard Merchant Mariner Document card</a:t>
            </a:r>
          </a:p>
          <a:p>
            <a:pPr marL="457200" indent="-457200">
              <a:lnSpc>
                <a:spcPct val="150000"/>
              </a:lnSpc>
              <a:buFont typeface="+mj-lt"/>
              <a:buAutoNum type="arabicPeriod"/>
            </a:pPr>
            <a:r>
              <a:rPr lang="en-US" sz="2000" dirty="0"/>
              <a:t>Native American tribal document</a:t>
            </a:r>
          </a:p>
          <a:p>
            <a:pPr marL="457200" indent="-457200">
              <a:lnSpc>
                <a:spcPct val="150000"/>
              </a:lnSpc>
              <a:buFont typeface="+mj-lt"/>
              <a:buAutoNum type="arabicPeriod"/>
            </a:pPr>
            <a:r>
              <a:rPr lang="en-US" sz="2000" dirty="0"/>
              <a:t>Driver’s license issued by a Canadian government authority</a:t>
            </a:r>
          </a:p>
          <a:p>
            <a:endParaRPr lang="en-US" dirty="0"/>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21936" cy="6858000"/>
          </a:xfrm>
          <a:prstGeom prst="rect">
            <a:avLst/>
          </a:prstGeom>
        </p:spPr>
      </p:pic>
      <p:pic>
        <p:nvPicPr>
          <p:cNvPr id="6" name="Picture 5" descr="DHS_Primary_Logo_Color_Web.png"/>
          <p:cNvPicPr>
            <a:picLocks noChangeAspect="1"/>
          </p:cNvPicPr>
          <p:nvPr/>
        </p:nvPicPr>
        <p:blipFill>
          <a:blip r:embed="rId4" cstate="print"/>
          <a:stretch>
            <a:fillRect/>
          </a:stretch>
        </p:blipFill>
        <p:spPr>
          <a:xfrm>
            <a:off x="4114800" y="6096000"/>
            <a:ext cx="975675" cy="623779"/>
          </a:xfrm>
          <a:prstGeom prst="rect">
            <a:avLst/>
          </a:prstGeom>
        </p:spPr>
      </p:pic>
    </p:spTree>
    <p:extLst>
      <p:ext uri="{BB962C8B-B14F-4D97-AF65-F5344CB8AC3E}">
        <p14:creationId xmlns:p14="http://schemas.microsoft.com/office/powerpoint/2010/main" val="2730585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en-US" sz="4000" b="1" dirty="0">
                <a:solidFill>
                  <a:srgbClr val="CC0000"/>
                </a:solidFill>
                <a:effectLst>
                  <a:outerShdw blurRad="38100" dist="38100" dir="2700000" algn="tl">
                    <a:srgbClr val="000000">
                      <a:alpha val="43137"/>
                    </a:srgbClr>
                  </a:outerShdw>
                </a:effectLst>
                <a:latin typeface="Eras Medium ITC" panose="020B0602030504020804" pitchFamily="34" charset="0"/>
              </a:rPr>
              <a:t>Introductions</a:t>
            </a:r>
            <a:endParaRPr lang="en-US" sz="4000" b="1" dirty="0">
              <a:solidFill>
                <a:srgbClr val="FF0000"/>
              </a:solidFill>
            </a:endParaRPr>
          </a:p>
        </p:txBody>
      </p:sp>
      <p:sp>
        <p:nvSpPr>
          <p:cNvPr id="9" name="Content Placeholder 8"/>
          <p:cNvSpPr>
            <a:spLocks noGrp="1"/>
          </p:cNvSpPr>
          <p:nvPr>
            <p:ph sz="half" idx="1"/>
          </p:nvPr>
        </p:nvSpPr>
        <p:spPr>
          <a:xfrm>
            <a:off x="4602637" y="1600517"/>
            <a:ext cx="4541363" cy="4525963"/>
          </a:xfrm>
        </p:spPr>
        <p:txBody>
          <a:bodyPr/>
          <a:lstStyle/>
          <a:p>
            <a:pPr marL="0" indent="0" algn="ctr">
              <a:buNone/>
            </a:pPr>
            <a:r>
              <a:rPr lang="en-US" b="1" dirty="0" smtClean="0"/>
              <a:t>Erin Roth</a:t>
            </a:r>
            <a:endParaRPr lang="en-US" dirty="0"/>
          </a:p>
          <a:p>
            <a:pPr marL="0" indent="0" algn="ctr">
              <a:buNone/>
            </a:pPr>
            <a:r>
              <a:rPr lang="en-US" sz="1800" i="1" dirty="0" smtClean="0"/>
              <a:t>Department </a:t>
            </a:r>
            <a:r>
              <a:rPr lang="en-US" sz="1800" i="1" dirty="0"/>
              <a:t>of Labor, Licensing and </a:t>
            </a:r>
            <a:r>
              <a:rPr lang="en-US" sz="1800" i="1" dirty="0" smtClean="0"/>
              <a:t>Regulation </a:t>
            </a:r>
          </a:p>
          <a:p>
            <a:pPr marL="0" indent="0" algn="ctr">
              <a:buNone/>
            </a:pPr>
            <a:r>
              <a:rPr lang="en-US" sz="1600" i="1" dirty="0" smtClean="0"/>
              <a:t>Division of Workforce Development &amp; Adult Learning </a:t>
            </a:r>
            <a:endParaRPr lang="en-US" sz="1600" dirty="0"/>
          </a:p>
          <a:p>
            <a:pPr marL="0" indent="0" algn="ctr">
              <a:buNone/>
            </a:pPr>
            <a:r>
              <a:rPr lang="en-US" dirty="0"/>
              <a:t/>
            </a:r>
            <a:br>
              <a:rPr lang="en-US" dirty="0"/>
            </a:br>
            <a:r>
              <a:rPr lang="en-US" sz="2000" dirty="0" smtClean="0"/>
              <a:t>Director of Policy</a:t>
            </a:r>
          </a:p>
          <a:p>
            <a:pPr marL="0" indent="0" algn="ctr">
              <a:buNone/>
            </a:pPr>
            <a:endParaRPr lang="en-US" sz="2000" dirty="0"/>
          </a:p>
        </p:txBody>
      </p:sp>
      <p:sp>
        <p:nvSpPr>
          <p:cNvPr id="10" name="Content Placeholder 9"/>
          <p:cNvSpPr>
            <a:spLocks noGrp="1"/>
          </p:cNvSpPr>
          <p:nvPr>
            <p:ph sz="half" idx="2"/>
          </p:nvPr>
        </p:nvSpPr>
        <p:spPr>
          <a:xfrm>
            <a:off x="533400" y="1600200"/>
            <a:ext cx="4038600" cy="4525963"/>
          </a:xfrm>
        </p:spPr>
        <p:txBody>
          <a:bodyPr/>
          <a:lstStyle/>
          <a:p>
            <a:pPr marL="0" indent="0" algn="ctr">
              <a:buNone/>
            </a:pPr>
            <a:r>
              <a:rPr lang="en-US" b="1" dirty="0"/>
              <a:t>Amanda Olmstead</a:t>
            </a:r>
            <a:r>
              <a:rPr lang="en-US" dirty="0"/>
              <a:t/>
            </a:r>
            <a:br>
              <a:rPr lang="en-US" dirty="0"/>
            </a:br>
            <a:r>
              <a:rPr lang="en-US" sz="1800" i="1" dirty="0" smtClean="0"/>
              <a:t>Maryland Department of </a:t>
            </a:r>
            <a:r>
              <a:rPr lang="en-US" sz="1800" i="1" dirty="0"/>
              <a:t>Human </a:t>
            </a:r>
            <a:r>
              <a:rPr lang="en-US" sz="1800" i="1" dirty="0" smtClean="0"/>
              <a:t>Services, Office </a:t>
            </a:r>
            <a:r>
              <a:rPr lang="en-US" sz="1800" i="1" dirty="0"/>
              <a:t>for Refugees and </a:t>
            </a:r>
            <a:r>
              <a:rPr lang="en-US" sz="1800" i="1" dirty="0" smtClean="0"/>
              <a:t>Asylees</a:t>
            </a:r>
          </a:p>
          <a:p>
            <a:pPr marL="0" indent="0" algn="ctr">
              <a:buNone/>
            </a:pPr>
            <a:r>
              <a:rPr lang="en-US" dirty="0"/>
              <a:t/>
            </a:r>
            <a:br>
              <a:rPr lang="en-US" dirty="0"/>
            </a:br>
            <a:r>
              <a:rPr lang="en-US" sz="2000" dirty="0" smtClean="0"/>
              <a:t>Workforce </a:t>
            </a:r>
            <a:r>
              <a:rPr lang="en-US" sz="2000" dirty="0"/>
              <a:t>Programs Manager </a:t>
            </a:r>
          </a:p>
        </p:txBody>
      </p:sp>
      <p:sp>
        <p:nvSpPr>
          <p:cNvPr id="4" name="TextBox 3"/>
          <p:cNvSpPr txBox="1"/>
          <p:nvPr/>
        </p:nvSpPr>
        <p:spPr>
          <a:xfrm>
            <a:off x="1676400" y="609600"/>
            <a:ext cx="184731" cy="369332"/>
          </a:xfrm>
          <a:prstGeom prst="rect">
            <a:avLst/>
          </a:prstGeom>
          <a:noFill/>
        </p:spPr>
        <p:txBody>
          <a:bodyPr wrap="none" rtlCol="0">
            <a:spAutoFit/>
          </a:bodyPr>
          <a:lstStyle/>
          <a:p>
            <a:endParaRPr lang="en-US" dirty="0"/>
          </a:p>
        </p:txBody>
      </p:sp>
      <p:pic>
        <p:nvPicPr>
          <p:cNvPr id="1026" name="Picture 2" descr="Amanda Olmste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4038600"/>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521936" cy="6858000"/>
          </a:xfrm>
          <a:prstGeom prst="rect">
            <a:avLst/>
          </a:prstGeom>
        </p:spPr>
      </p:pic>
      <p:pic>
        <p:nvPicPr>
          <p:cNvPr id="13" name="Picture 12" descr="DHS_Primary_Logo_Color_Web.png"/>
          <p:cNvPicPr>
            <a:picLocks noChangeAspect="1"/>
          </p:cNvPicPr>
          <p:nvPr/>
        </p:nvPicPr>
        <p:blipFill>
          <a:blip r:embed="rId5" cstate="print"/>
          <a:stretch>
            <a:fillRect/>
          </a:stretch>
        </p:blipFill>
        <p:spPr>
          <a:xfrm>
            <a:off x="4114800" y="6096000"/>
            <a:ext cx="975675" cy="623779"/>
          </a:xfrm>
          <a:prstGeom prst="rect">
            <a:avLst/>
          </a:prstGeom>
        </p:spPr>
      </p:pic>
      <p:pic>
        <p:nvPicPr>
          <p:cNvPr id="3" name="Picture 2" descr="C:\Users\eroth\Downloads\IMG_15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0800" y="4019909"/>
            <a:ext cx="1249131"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027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b="1" dirty="0" smtClean="0">
                <a:solidFill>
                  <a:srgbClr val="CC0000"/>
                </a:solidFill>
                <a:effectLst>
                  <a:outerShdw blurRad="38100" dist="38100" dir="2700000" algn="tl">
                    <a:srgbClr val="000000">
                      <a:alpha val="43137"/>
                    </a:srgbClr>
                  </a:outerShdw>
                </a:effectLst>
                <a:latin typeface="Eras Medium ITC" panose="020B0602030504020804" pitchFamily="34" charset="0"/>
              </a:rPr>
              <a:t>Work Authorization Docs: List C</a:t>
            </a:r>
            <a:endParaRPr lang="en-US" sz="4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21936" cy="6858000"/>
          </a:xfrm>
          <a:prstGeom prst="rect">
            <a:avLst/>
          </a:prstGeom>
        </p:spPr>
      </p:pic>
      <p:pic>
        <p:nvPicPr>
          <p:cNvPr id="7" name="Picture 6" descr="DHS_Primary_Logo_Color_Web.png"/>
          <p:cNvPicPr>
            <a:picLocks noChangeAspect="1"/>
          </p:cNvPicPr>
          <p:nvPr/>
        </p:nvPicPr>
        <p:blipFill>
          <a:blip r:embed="rId4" cstate="print"/>
          <a:stretch>
            <a:fillRect/>
          </a:stretch>
        </p:blipFill>
        <p:spPr>
          <a:xfrm>
            <a:off x="4114800" y="6096000"/>
            <a:ext cx="975675" cy="623779"/>
          </a:xfrm>
          <a:prstGeom prst="rect">
            <a:avLst/>
          </a:prstGeom>
        </p:spPr>
      </p:pic>
      <p:sp>
        <p:nvSpPr>
          <p:cNvPr id="8" name="Content Placeholder 3"/>
          <p:cNvSpPr txBox="1">
            <a:spLocks noGrp="1"/>
          </p:cNvSpPr>
          <p:nvPr>
            <p:ph sz="half" idx="1"/>
          </p:nvPr>
        </p:nvSpPr>
        <p:spPr>
          <a:xfrm>
            <a:off x="685800" y="1219200"/>
            <a:ext cx="8153400" cy="393938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Font typeface="+mj-lt"/>
              <a:buAutoNum type="arabicPeriod"/>
            </a:pPr>
            <a:r>
              <a:rPr lang="en-US" sz="2000" dirty="0" smtClean="0"/>
              <a:t>Unrestricted Social Security Number</a:t>
            </a:r>
          </a:p>
          <a:p>
            <a:pPr>
              <a:lnSpc>
                <a:spcPct val="150000"/>
              </a:lnSpc>
              <a:buFont typeface="+mj-lt"/>
              <a:buAutoNum type="arabicPeriod"/>
            </a:pPr>
            <a:r>
              <a:rPr lang="en-US" sz="2000" dirty="0" smtClean="0"/>
              <a:t>U.S. Birth Certificate</a:t>
            </a:r>
          </a:p>
          <a:p>
            <a:pPr>
              <a:lnSpc>
                <a:spcPct val="150000"/>
              </a:lnSpc>
              <a:buFont typeface="+mj-lt"/>
              <a:buAutoNum type="arabicPeriod"/>
            </a:pPr>
            <a:r>
              <a:rPr lang="en-US" sz="2000" dirty="0" smtClean="0"/>
              <a:t>Consular Report of Birth Abroad (Form FS-240)</a:t>
            </a:r>
          </a:p>
          <a:p>
            <a:pPr>
              <a:lnSpc>
                <a:spcPct val="150000"/>
              </a:lnSpc>
              <a:buFont typeface="+mj-lt"/>
              <a:buAutoNum type="arabicPeriod"/>
            </a:pPr>
            <a:r>
              <a:rPr lang="en-US" sz="2000" dirty="0" smtClean="0"/>
              <a:t>Certification of Birth Abroad issued by the U.S. Department of State (Form FS-545)</a:t>
            </a:r>
          </a:p>
          <a:p>
            <a:pPr>
              <a:lnSpc>
                <a:spcPct val="150000"/>
              </a:lnSpc>
              <a:buFont typeface="+mj-lt"/>
              <a:buAutoNum type="arabicPeriod"/>
            </a:pPr>
            <a:r>
              <a:rPr lang="en-US" sz="2000" dirty="0" smtClean="0"/>
              <a:t>Certification of Report of Birth issued by the U.S. Department of State (Form DS-1350)</a:t>
            </a:r>
          </a:p>
          <a:p>
            <a:pPr>
              <a:lnSpc>
                <a:spcPct val="150000"/>
              </a:lnSpc>
              <a:buFont typeface="+mj-lt"/>
              <a:buAutoNum type="arabicPeriod"/>
            </a:pPr>
            <a:r>
              <a:rPr lang="en-US" sz="2000" dirty="0" smtClean="0"/>
              <a:t>Employment authorization document issued by the Department of Homeland Security, such as I-94</a:t>
            </a:r>
          </a:p>
          <a:p>
            <a:endParaRPr lang="en-US" sz="2000" dirty="0" smtClean="0"/>
          </a:p>
          <a:p>
            <a:endParaRPr lang="en-US" sz="2000" dirty="0" smtClean="0"/>
          </a:p>
          <a:p>
            <a:endParaRPr lang="en-US" dirty="0"/>
          </a:p>
        </p:txBody>
      </p:sp>
    </p:spTree>
    <p:extLst>
      <p:ext uri="{BB962C8B-B14F-4D97-AF65-F5344CB8AC3E}">
        <p14:creationId xmlns:p14="http://schemas.microsoft.com/office/powerpoint/2010/main" val="2479449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CC0000"/>
                </a:solidFill>
                <a:effectLst>
                  <a:outerShdw blurRad="38100" dist="38100" dir="2700000" algn="tl">
                    <a:srgbClr val="000000">
                      <a:alpha val="43137"/>
                    </a:srgbClr>
                  </a:outerShdw>
                </a:effectLst>
                <a:latin typeface="Eras Medium ITC" panose="020B0602030504020804" pitchFamily="34" charset="0"/>
              </a:rPr>
              <a:t>Further Guidance on</a:t>
            </a:r>
            <a:br>
              <a:rPr lang="en-US" sz="4000" b="1" dirty="0" smtClean="0">
                <a:solidFill>
                  <a:srgbClr val="CC0000"/>
                </a:solidFill>
                <a:effectLst>
                  <a:outerShdw blurRad="38100" dist="38100" dir="2700000" algn="tl">
                    <a:srgbClr val="000000">
                      <a:alpha val="43137"/>
                    </a:srgbClr>
                  </a:outerShdw>
                </a:effectLst>
                <a:latin typeface="Eras Medium ITC" panose="020B0602030504020804" pitchFamily="34" charset="0"/>
              </a:rPr>
            </a:br>
            <a:r>
              <a:rPr lang="en-US" sz="4000" b="1" dirty="0" smtClean="0">
                <a:solidFill>
                  <a:srgbClr val="CC0000"/>
                </a:solidFill>
                <a:effectLst>
                  <a:outerShdw blurRad="38100" dist="38100" dir="2700000" algn="tl">
                    <a:srgbClr val="000000">
                      <a:alpha val="43137"/>
                    </a:srgbClr>
                  </a:outerShdw>
                </a:effectLst>
                <a:latin typeface="Eras Medium ITC" panose="020B0602030504020804" pitchFamily="34" charset="0"/>
              </a:rPr>
              <a:t>Immigrant Work Authorization</a:t>
            </a:r>
            <a:endParaRPr lang="en-US" sz="4000" dirty="0"/>
          </a:p>
        </p:txBody>
      </p:sp>
      <p:sp>
        <p:nvSpPr>
          <p:cNvPr id="3" name="Content Placeholder 2"/>
          <p:cNvSpPr>
            <a:spLocks noGrp="1"/>
          </p:cNvSpPr>
          <p:nvPr>
            <p:ph idx="1"/>
          </p:nvPr>
        </p:nvSpPr>
        <p:spPr/>
        <p:txBody>
          <a:bodyPr/>
          <a:lstStyle/>
          <a:p>
            <a:r>
              <a:rPr lang="en-US" sz="2000" dirty="0" smtClean="0"/>
              <a:t>U.S. Citizenship and Immigration Services: </a:t>
            </a:r>
            <a:r>
              <a:rPr lang="en-US" sz="2000" dirty="0" smtClean="0">
                <a:hlinkClick r:id="rId3"/>
              </a:rPr>
              <a:t>https</a:t>
            </a:r>
            <a:r>
              <a:rPr lang="en-US" sz="2000" dirty="0">
                <a:hlinkClick r:id="rId3"/>
              </a:rPr>
              <a:t>://</a:t>
            </a:r>
            <a:r>
              <a:rPr lang="en-US" sz="2000" dirty="0" smtClean="0">
                <a:hlinkClick r:id="rId3"/>
              </a:rPr>
              <a:t>www.uscis.gov/i-9-central/acceptable-documents/list-documents/form-i-9-acceptable-documents</a:t>
            </a:r>
            <a:r>
              <a:rPr lang="en-US" sz="2000" dirty="0" smtClean="0"/>
              <a:t> </a:t>
            </a:r>
          </a:p>
          <a:p>
            <a:endParaRPr lang="en-US" sz="2000" dirty="0" smtClean="0"/>
          </a:p>
          <a:p>
            <a:r>
              <a:rPr lang="en-US" sz="2000" dirty="0" smtClean="0"/>
              <a:t>U.S. Department of Justice Civil </a:t>
            </a:r>
            <a:r>
              <a:rPr lang="en-US" sz="2000" dirty="0"/>
              <a:t>Rights </a:t>
            </a:r>
            <a:r>
              <a:rPr lang="en-US" sz="2000" dirty="0" smtClean="0"/>
              <a:t>Division – Immigrant and Employee Rights: </a:t>
            </a:r>
            <a:r>
              <a:rPr lang="en-US" sz="2000" dirty="0">
                <a:hlinkClick r:id="rId4"/>
              </a:rPr>
              <a:t>https://</a:t>
            </a:r>
            <a:r>
              <a:rPr lang="en-US" sz="2000" dirty="0" smtClean="0">
                <a:hlinkClick r:id="rId4"/>
              </a:rPr>
              <a:t>www.justice.gov/crt/immigrant-and-employee-rights-section</a:t>
            </a:r>
            <a:r>
              <a:rPr lang="en-US" sz="2000" dirty="0" smtClean="0"/>
              <a:t> </a:t>
            </a:r>
          </a:p>
          <a:p>
            <a:endParaRPr lang="en-US" sz="2000" dirty="0" smtClean="0"/>
          </a:p>
          <a:p>
            <a:r>
              <a:rPr lang="en-US" sz="2000" dirty="0" smtClean="0"/>
              <a:t>U.S. Department </a:t>
            </a:r>
            <a:r>
              <a:rPr lang="en-US" sz="2000" dirty="0"/>
              <a:t>of </a:t>
            </a:r>
            <a:r>
              <a:rPr lang="en-US" sz="2000" dirty="0" smtClean="0"/>
              <a:t>Justice – Refugee/Asylee Right to Work: </a:t>
            </a:r>
            <a:r>
              <a:rPr lang="en-US" sz="2000" dirty="0">
                <a:hlinkClick r:id="rId5"/>
              </a:rPr>
              <a:t>https://</a:t>
            </a:r>
            <a:r>
              <a:rPr lang="en-US" sz="2000" dirty="0" smtClean="0">
                <a:hlinkClick r:id="rId5"/>
              </a:rPr>
              <a:t>www.justice.gov/sites/default/files/crt/legacy/2011/05/20/Refugee_Asylee_Flyer_English.pdf</a:t>
            </a:r>
            <a:r>
              <a:rPr lang="en-US" sz="2000" dirty="0" smtClean="0"/>
              <a:t>   </a:t>
            </a:r>
          </a:p>
          <a:p>
            <a:endParaRPr lang="en-US" dirty="0"/>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521936" cy="6858000"/>
          </a:xfrm>
          <a:prstGeom prst="rect">
            <a:avLst/>
          </a:prstGeom>
        </p:spPr>
      </p:pic>
      <p:pic>
        <p:nvPicPr>
          <p:cNvPr id="6" name="Picture 5" descr="DHS_Primary_Logo_Color_Web.png"/>
          <p:cNvPicPr>
            <a:picLocks noChangeAspect="1"/>
          </p:cNvPicPr>
          <p:nvPr/>
        </p:nvPicPr>
        <p:blipFill>
          <a:blip r:embed="rId7" cstate="print"/>
          <a:stretch>
            <a:fillRect/>
          </a:stretch>
        </p:blipFill>
        <p:spPr>
          <a:xfrm>
            <a:off x="4114800" y="6096000"/>
            <a:ext cx="975675" cy="623779"/>
          </a:xfrm>
          <a:prstGeom prst="rect">
            <a:avLst/>
          </a:prstGeom>
        </p:spPr>
      </p:pic>
    </p:spTree>
    <p:extLst>
      <p:ext uri="{BB962C8B-B14F-4D97-AF65-F5344CB8AC3E}">
        <p14:creationId xmlns:p14="http://schemas.microsoft.com/office/powerpoint/2010/main" val="2871166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8229600" cy="1143000"/>
          </a:xfrm>
        </p:spPr>
        <p:txBody>
          <a:bodyPr/>
          <a:lstStyle/>
          <a:p>
            <a:r>
              <a:rPr lang="en-US" b="1" dirty="0" smtClean="0">
                <a:solidFill>
                  <a:srgbClr val="CC0000"/>
                </a:solidFill>
                <a:effectLst>
                  <a:outerShdw blurRad="38100" dist="38100" dir="2700000" algn="tl">
                    <a:srgbClr val="000000">
                      <a:alpha val="43137"/>
                    </a:srgbClr>
                  </a:outerShdw>
                </a:effectLst>
                <a:latin typeface="Eras Medium ITC" panose="020B0602030504020804" pitchFamily="34" charset="0"/>
              </a:rPr>
              <a:t>Questions?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21936" cy="6858000"/>
          </a:xfrm>
          <a:prstGeom prst="rect">
            <a:avLst/>
          </a:prstGeom>
        </p:spPr>
      </p:pic>
      <p:pic>
        <p:nvPicPr>
          <p:cNvPr id="7" name="Picture 6" descr="DHS_Primary_Logo_Color_Web.png"/>
          <p:cNvPicPr>
            <a:picLocks noChangeAspect="1"/>
          </p:cNvPicPr>
          <p:nvPr/>
        </p:nvPicPr>
        <p:blipFill>
          <a:blip r:embed="rId4" cstate="print"/>
          <a:stretch>
            <a:fillRect/>
          </a:stretch>
        </p:blipFill>
        <p:spPr>
          <a:xfrm>
            <a:off x="4107180" y="6019800"/>
            <a:ext cx="975675" cy="623779"/>
          </a:xfrm>
          <a:prstGeom prst="rect">
            <a:avLst/>
          </a:prstGeom>
        </p:spPr>
      </p:pic>
    </p:spTree>
    <p:extLst>
      <p:ext uri="{BB962C8B-B14F-4D97-AF65-F5344CB8AC3E}">
        <p14:creationId xmlns:p14="http://schemas.microsoft.com/office/powerpoint/2010/main" val="3464635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b="1" dirty="0">
                <a:solidFill>
                  <a:srgbClr val="CC0000"/>
                </a:solidFill>
                <a:effectLst>
                  <a:outerShdw blurRad="38100" dist="38100" dir="2700000" algn="tl">
                    <a:srgbClr val="000000">
                      <a:alpha val="43137"/>
                    </a:srgbClr>
                  </a:outerShdw>
                </a:effectLst>
                <a:latin typeface="Eras Medium ITC" panose="020B0602030504020804" pitchFamily="34" charset="0"/>
              </a:rPr>
              <a:t>Session </a:t>
            </a:r>
            <a:r>
              <a:rPr lang="en-US" altLang="en-US" sz="4000" b="1" dirty="0" smtClean="0">
                <a:solidFill>
                  <a:srgbClr val="CC0000"/>
                </a:solidFill>
                <a:effectLst>
                  <a:outerShdw blurRad="38100" dist="38100" dir="2700000" algn="tl">
                    <a:srgbClr val="000000">
                      <a:alpha val="43137"/>
                    </a:srgbClr>
                  </a:outerShdw>
                </a:effectLst>
                <a:latin typeface="Eras Medium ITC" panose="020B0602030504020804" pitchFamily="34" charset="0"/>
              </a:rPr>
              <a:t>Overview</a:t>
            </a:r>
            <a:endParaRPr lang="en-US" sz="4000" dirty="0"/>
          </a:p>
        </p:txBody>
      </p:sp>
      <p:sp>
        <p:nvSpPr>
          <p:cNvPr id="3" name="Content Placeholder 2"/>
          <p:cNvSpPr>
            <a:spLocks noGrp="1"/>
          </p:cNvSpPr>
          <p:nvPr>
            <p:ph sz="half" idx="1"/>
          </p:nvPr>
        </p:nvSpPr>
        <p:spPr>
          <a:xfrm>
            <a:off x="457200" y="990600"/>
            <a:ext cx="8305800" cy="5135563"/>
          </a:xfrm>
        </p:spPr>
        <p:txBody>
          <a:bodyPr/>
          <a:lstStyle/>
          <a:p>
            <a:r>
              <a:rPr lang="en-US" dirty="0" smtClean="0"/>
              <a:t>Goals: </a:t>
            </a:r>
          </a:p>
          <a:p>
            <a:pPr lvl="1"/>
            <a:r>
              <a:rPr lang="en-US" dirty="0" smtClean="0"/>
              <a:t>Understand WIOA Title I Adult Program eligibility basics</a:t>
            </a:r>
            <a:endParaRPr lang="en-US" dirty="0"/>
          </a:p>
          <a:p>
            <a:pPr lvl="1"/>
            <a:r>
              <a:rPr lang="en-US" dirty="0" smtClean="0"/>
              <a:t>Understand source documentation requirements for WIOA Title I program eligibility as it relates to certain special populations </a:t>
            </a:r>
          </a:p>
          <a:p>
            <a:pPr lvl="1"/>
            <a:r>
              <a:rPr lang="en-US" dirty="0" smtClean="0"/>
              <a:t>Understand work authorization documentation</a:t>
            </a:r>
          </a:p>
          <a:p>
            <a:pPr marL="457200" lvl="1" indent="0">
              <a:buNone/>
            </a:pPr>
            <a:endParaRPr lang="en-US" dirty="0" smtClean="0"/>
          </a:p>
          <a:p>
            <a:r>
              <a:rPr lang="en-US" dirty="0" smtClean="0"/>
              <a:t>Special populations to be discussed:</a:t>
            </a:r>
          </a:p>
          <a:p>
            <a:pPr lvl="1"/>
            <a:r>
              <a:rPr lang="en-US" dirty="0" smtClean="0"/>
              <a:t>Individuals with disabilities</a:t>
            </a:r>
          </a:p>
          <a:p>
            <a:pPr lvl="1"/>
            <a:r>
              <a:rPr lang="en-US" dirty="0" smtClean="0"/>
              <a:t>Immigrants</a:t>
            </a:r>
          </a:p>
          <a:p>
            <a:pPr lvl="1"/>
            <a:r>
              <a:rPr lang="en-US" dirty="0" smtClean="0"/>
              <a:t>Transgender</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21936" cy="6858000"/>
          </a:xfrm>
          <a:prstGeom prst="rect">
            <a:avLst/>
          </a:prstGeom>
        </p:spPr>
      </p:pic>
      <p:pic>
        <p:nvPicPr>
          <p:cNvPr id="7" name="Picture 6" descr="DHS_Primary_Logo_Color_Web.png"/>
          <p:cNvPicPr>
            <a:picLocks noChangeAspect="1"/>
          </p:cNvPicPr>
          <p:nvPr/>
        </p:nvPicPr>
        <p:blipFill>
          <a:blip r:embed="rId4" cstate="print"/>
          <a:stretch>
            <a:fillRect/>
          </a:stretch>
        </p:blipFill>
        <p:spPr>
          <a:xfrm>
            <a:off x="4114800" y="6096000"/>
            <a:ext cx="975675" cy="623779"/>
          </a:xfrm>
          <a:prstGeom prst="rect">
            <a:avLst/>
          </a:prstGeom>
        </p:spPr>
      </p:pic>
    </p:spTree>
    <p:extLst>
      <p:ext uri="{BB962C8B-B14F-4D97-AF65-F5344CB8AC3E}">
        <p14:creationId xmlns:p14="http://schemas.microsoft.com/office/powerpoint/2010/main" val="683529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57"/>
            <a:ext cx="8229600" cy="3916362"/>
          </a:xfrm>
        </p:spPr>
        <p:txBody>
          <a:bodyPr/>
          <a:lstStyle/>
          <a:p>
            <a:r>
              <a:rPr lang="en-US" dirty="0"/>
              <a:t/>
            </a:r>
            <a:br>
              <a:rPr lang="en-US" dirty="0"/>
            </a:br>
            <a:r>
              <a:rPr lang="en-US" dirty="0"/>
              <a:t/>
            </a:r>
            <a:br>
              <a:rPr lang="en-US" dirty="0"/>
            </a:br>
            <a:r>
              <a:rPr lang="en-US" dirty="0"/>
              <a:t/>
            </a:r>
            <a:br>
              <a:rPr lang="en-US" dirty="0"/>
            </a:br>
            <a:r>
              <a:rPr lang="en-US" b="1" dirty="0" smtClean="0">
                <a:solidFill>
                  <a:srgbClr val="CC0000"/>
                </a:solidFill>
                <a:effectLst>
                  <a:outerShdw blurRad="38100" dist="38100" dir="2700000" algn="tl">
                    <a:srgbClr val="000000">
                      <a:alpha val="43137"/>
                    </a:srgbClr>
                  </a:outerShdw>
                </a:effectLst>
                <a:latin typeface="Eras Medium ITC" panose="020B0602030504020804" pitchFamily="34" charset="0"/>
              </a:rPr>
              <a:t>WIOA </a:t>
            </a:r>
            <a:r>
              <a:rPr lang="en-US" b="1" dirty="0">
                <a:solidFill>
                  <a:srgbClr val="CC0000"/>
                </a:solidFill>
                <a:effectLst>
                  <a:outerShdw blurRad="38100" dist="38100" dir="2700000" algn="tl">
                    <a:srgbClr val="000000">
                      <a:alpha val="43137"/>
                    </a:srgbClr>
                  </a:outerShdw>
                </a:effectLst>
                <a:latin typeface="Eras Medium ITC" panose="020B0602030504020804" pitchFamily="34" charset="0"/>
              </a:rPr>
              <a:t>Title I Program Eligibility </a:t>
            </a:r>
            <a:r>
              <a:rPr lang="en-US" b="1" dirty="0" smtClean="0">
                <a:solidFill>
                  <a:srgbClr val="CC0000"/>
                </a:solidFill>
                <a:effectLst>
                  <a:outerShdw blurRad="38100" dist="38100" dir="2700000" algn="tl">
                    <a:srgbClr val="000000">
                      <a:alpha val="43137"/>
                    </a:srgbClr>
                  </a:outerShdw>
                </a:effectLst>
                <a:latin typeface="Eras Medium ITC" panose="020B0602030504020804" pitchFamily="34" charset="0"/>
              </a:rPr>
              <a:t/>
            </a:r>
            <a:br>
              <a:rPr lang="en-US" b="1" dirty="0" smtClean="0">
                <a:solidFill>
                  <a:srgbClr val="CC0000"/>
                </a:solidFill>
                <a:effectLst>
                  <a:outerShdw blurRad="38100" dist="38100" dir="2700000" algn="tl">
                    <a:srgbClr val="000000">
                      <a:alpha val="43137"/>
                    </a:srgbClr>
                  </a:outerShdw>
                </a:effectLst>
                <a:latin typeface="Eras Medium ITC" panose="020B0602030504020804" pitchFamily="34" charset="0"/>
              </a:rPr>
            </a:br>
            <a:r>
              <a:rPr lang="en-US" b="1" dirty="0" smtClean="0">
                <a:solidFill>
                  <a:srgbClr val="CC0000"/>
                </a:solidFill>
                <a:effectLst>
                  <a:outerShdw blurRad="38100" dist="38100" dir="2700000" algn="tl">
                    <a:srgbClr val="000000">
                      <a:alpha val="43137"/>
                    </a:srgbClr>
                  </a:outerShdw>
                </a:effectLst>
                <a:latin typeface="Eras Medium ITC" panose="020B0602030504020804" pitchFamily="34" charset="0"/>
              </a:rPr>
              <a:t>&amp; </a:t>
            </a:r>
            <a:br>
              <a:rPr lang="en-US" b="1" dirty="0" smtClean="0">
                <a:solidFill>
                  <a:srgbClr val="CC0000"/>
                </a:solidFill>
                <a:effectLst>
                  <a:outerShdw blurRad="38100" dist="38100" dir="2700000" algn="tl">
                    <a:srgbClr val="000000">
                      <a:alpha val="43137"/>
                    </a:srgbClr>
                  </a:outerShdw>
                </a:effectLst>
                <a:latin typeface="Eras Medium ITC" panose="020B0602030504020804" pitchFamily="34" charset="0"/>
              </a:rPr>
            </a:br>
            <a:r>
              <a:rPr lang="en-US" b="1" dirty="0" smtClean="0">
                <a:solidFill>
                  <a:srgbClr val="CC0000"/>
                </a:solidFill>
                <a:effectLst>
                  <a:outerShdw blurRad="38100" dist="38100" dir="2700000" algn="tl">
                    <a:srgbClr val="000000">
                      <a:alpha val="43137"/>
                    </a:srgbClr>
                  </a:outerShdw>
                </a:effectLst>
                <a:latin typeface="Eras Medium ITC" panose="020B0602030504020804" pitchFamily="34" charset="0"/>
              </a:rPr>
              <a:t>Source Documentation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21936" cy="6858000"/>
          </a:xfrm>
          <a:prstGeom prst="rect">
            <a:avLst/>
          </a:prstGeom>
        </p:spPr>
      </p:pic>
      <p:pic>
        <p:nvPicPr>
          <p:cNvPr id="5" name="Picture 4" descr="DHS_Primary_Logo_Color_Web.png"/>
          <p:cNvPicPr>
            <a:picLocks noChangeAspect="1"/>
          </p:cNvPicPr>
          <p:nvPr/>
        </p:nvPicPr>
        <p:blipFill>
          <a:blip r:embed="rId4" cstate="print"/>
          <a:stretch>
            <a:fillRect/>
          </a:stretch>
        </p:blipFill>
        <p:spPr>
          <a:xfrm>
            <a:off x="4114800" y="6096000"/>
            <a:ext cx="975675" cy="623779"/>
          </a:xfrm>
          <a:prstGeom prst="rect">
            <a:avLst/>
          </a:prstGeom>
        </p:spPr>
      </p:pic>
    </p:spTree>
    <p:extLst>
      <p:ext uri="{BB962C8B-B14F-4D97-AF65-F5344CB8AC3E}">
        <p14:creationId xmlns:p14="http://schemas.microsoft.com/office/powerpoint/2010/main" val="2450998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b="1" dirty="0" smtClean="0">
                <a:solidFill>
                  <a:srgbClr val="CC0000"/>
                </a:solidFill>
                <a:effectLst>
                  <a:outerShdw blurRad="38100" dist="38100" dir="2700000" algn="tl">
                    <a:srgbClr val="000000">
                      <a:alpha val="43137"/>
                    </a:srgbClr>
                  </a:outerShdw>
                </a:effectLst>
                <a:latin typeface="Eras Medium ITC" panose="020B0602030504020804" pitchFamily="34" charset="0"/>
              </a:rPr>
              <a:t>WIOA Title I Adult Program</a:t>
            </a:r>
            <a:br>
              <a:rPr lang="en-US" altLang="en-US" sz="4000" b="1" dirty="0" smtClean="0">
                <a:solidFill>
                  <a:srgbClr val="CC0000"/>
                </a:solidFill>
                <a:effectLst>
                  <a:outerShdw blurRad="38100" dist="38100" dir="2700000" algn="tl">
                    <a:srgbClr val="000000">
                      <a:alpha val="43137"/>
                    </a:srgbClr>
                  </a:outerShdw>
                </a:effectLst>
                <a:latin typeface="Eras Medium ITC" panose="020B0602030504020804" pitchFamily="34" charset="0"/>
              </a:rPr>
            </a:br>
            <a:r>
              <a:rPr lang="en-US" altLang="en-US" sz="4000" b="1" dirty="0" smtClean="0">
                <a:solidFill>
                  <a:srgbClr val="CC0000"/>
                </a:solidFill>
                <a:effectLst>
                  <a:outerShdw blurRad="38100" dist="38100" dir="2700000" algn="tl">
                    <a:srgbClr val="000000">
                      <a:alpha val="43137"/>
                    </a:srgbClr>
                  </a:outerShdw>
                </a:effectLst>
                <a:latin typeface="Eras Medium ITC" panose="020B0602030504020804" pitchFamily="34" charset="0"/>
              </a:rPr>
              <a:t> Eligibility Basics</a:t>
            </a:r>
            <a:endParaRPr lang="en-US" sz="4000" dirty="0"/>
          </a:p>
        </p:txBody>
      </p:sp>
      <p:sp>
        <p:nvSpPr>
          <p:cNvPr id="4" name="Content Placeholder 3"/>
          <p:cNvSpPr>
            <a:spLocks noGrp="1"/>
          </p:cNvSpPr>
          <p:nvPr>
            <p:ph sz="half" idx="2"/>
          </p:nvPr>
        </p:nvSpPr>
        <p:spPr>
          <a:xfrm>
            <a:off x="609600" y="1219200"/>
            <a:ext cx="8153400" cy="4572000"/>
          </a:xfrm>
        </p:spPr>
        <p:txBody>
          <a:bodyPr/>
          <a:lstStyle/>
          <a:p>
            <a:pPr marL="285750" lvl="3" indent="-285750">
              <a:buFont typeface="Arial" panose="020B0604020202020204" pitchFamily="34" charset="0"/>
              <a:buChar char="•"/>
            </a:pPr>
            <a:endParaRPr lang="en-US" sz="2400" dirty="0" smtClean="0"/>
          </a:p>
          <a:p>
            <a:pPr marL="0" lvl="3" indent="0">
              <a:buNone/>
            </a:pPr>
            <a:endParaRPr lang="en-US" sz="2400" dirty="0" smtClean="0"/>
          </a:p>
          <a:p>
            <a:pPr marL="285750" lvl="3" indent="-285750">
              <a:buFont typeface="Arial" panose="020B0604020202020204" pitchFamily="34" charset="0"/>
              <a:buChar char="•"/>
            </a:pPr>
            <a:r>
              <a:rPr lang="en-US" sz="2400" dirty="0" smtClean="0"/>
              <a:t>18 </a:t>
            </a:r>
            <a:r>
              <a:rPr lang="en-US" sz="2400" dirty="0"/>
              <a:t>years of age or </a:t>
            </a:r>
            <a:r>
              <a:rPr lang="en-US" sz="2400" dirty="0" smtClean="0"/>
              <a:t>older</a:t>
            </a:r>
            <a:endParaRPr lang="en-US" sz="2400" dirty="0"/>
          </a:p>
          <a:p>
            <a:pPr marL="285750" lvl="3" indent="-285750">
              <a:buFont typeface="Arial" panose="020B0604020202020204" pitchFamily="34" charset="0"/>
              <a:buChar char="•"/>
            </a:pPr>
            <a:r>
              <a:rPr lang="en-US" sz="2400" dirty="0" smtClean="0"/>
              <a:t>U.S</a:t>
            </a:r>
            <a:r>
              <a:rPr lang="en-US" sz="2400" dirty="0"/>
              <a:t>. citizen or non-citizen authorized to work in the </a:t>
            </a:r>
            <a:r>
              <a:rPr lang="en-US" sz="2400" dirty="0" smtClean="0"/>
              <a:t>U.S.</a:t>
            </a:r>
          </a:p>
          <a:p>
            <a:pPr marL="285750" lvl="3" indent="-285750">
              <a:buFont typeface="Arial" panose="020B0604020202020204" pitchFamily="34" charset="0"/>
              <a:buChar char="•"/>
            </a:pPr>
            <a:r>
              <a:rPr lang="en-US" sz="2400" dirty="0" smtClean="0"/>
              <a:t>Meet </a:t>
            </a:r>
            <a:r>
              <a:rPr lang="en-US" sz="2400" dirty="0"/>
              <a:t>Military Selective Service </a:t>
            </a:r>
            <a:r>
              <a:rPr lang="en-US" sz="2400" dirty="0" smtClean="0"/>
              <a:t>registration</a:t>
            </a:r>
          </a:p>
          <a:p>
            <a:pPr marL="0" lvl="3" indent="0">
              <a:buNone/>
            </a:pPr>
            <a:endParaRPr lang="en-US" sz="2400" dirty="0" smtClean="0"/>
          </a:p>
          <a:p>
            <a:pPr marL="0" lvl="3" indent="0">
              <a:buNone/>
            </a:pPr>
            <a:endParaRPr lang="en-US" sz="2400" dirty="0" smtClean="0">
              <a:solidFill>
                <a:schemeClr val="tx2"/>
              </a:solidFill>
            </a:endParaRPr>
          </a:p>
          <a:p>
            <a:pPr marL="0" lvl="3" indent="0">
              <a:buNone/>
            </a:pPr>
            <a:r>
              <a:rPr lang="en-US" sz="2400" dirty="0" smtClean="0"/>
              <a:t/>
            </a:r>
            <a:br>
              <a:rPr lang="en-US" sz="2400" dirty="0" smtClean="0"/>
            </a:br>
            <a:endParaRPr lang="en-US" sz="2400"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21936" cy="6858000"/>
          </a:xfrm>
          <a:prstGeom prst="rect">
            <a:avLst/>
          </a:prstGeom>
        </p:spPr>
      </p:pic>
      <p:pic>
        <p:nvPicPr>
          <p:cNvPr id="7" name="Picture 6" descr="DHS_Primary_Logo_Color_Web.png"/>
          <p:cNvPicPr>
            <a:picLocks noChangeAspect="1"/>
          </p:cNvPicPr>
          <p:nvPr/>
        </p:nvPicPr>
        <p:blipFill>
          <a:blip r:embed="rId4" cstate="print"/>
          <a:stretch>
            <a:fillRect/>
          </a:stretch>
        </p:blipFill>
        <p:spPr>
          <a:xfrm>
            <a:off x="4114800" y="6096000"/>
            <a:ext cx="975675" cy="623779"/>
          </a:xfrm>
          <a:prstGeom prst="rect">
            <a:avLst/>
          </a:prstGeom>
        </p:spPr>
      </p:pic>
    </p:spTree>
    <p:extLst>
      <p:ext uri="{BB962C8B-B14F-4D97-AF65-F5344CB8AC3E}">
        <p14:creationId xmlns:p14="http://schemas.microsoft.com/office/powerpoint/2010/main" val="2879248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b="1" dirty="0" smtClean="0">
                <a:solidFill>
                  <a:srgbClr val="CC0000"/>
                </a:solidFill>
                <a:effectLst>
                  <a:outerShdw blurRad="38100" dist="38100" dir="2700000" algn="tl">
                    <a:srgbClr val="000000">
                      <a:alpha val="43137"/>
                    </a:srgbClr>
                  </a:outerShdw>
                </a:effectLst>
                <a:latin typeface="Eras Medium ITC" panose="020B0602030504020804" pitchFamily="34" charset="0"/>
              </a:rPr>
              <a:t>Maryland’s Target Populations for the WIOA Title I Adult Program</a:t>
            </a:r>
            <a:br>
              <a:rPr lang="en-US" altLang="en-US" sz="4000" b="1" dirty="0" smtClean="0">
                <a:solidFill>
                  <a:srgbClr val="CC0000"/>
                </a:solidFill>
                <a:effectLst>
                  <a:outerShdw blurRad="38100" dist="38100" dir="2700000" algn="tl">
                    <a:srgbClr val="000000">
                      <a:alpha val="43137"/>
                    </a:srgbClr>
                  </a:outerShdw>
                </a:effectLst>
                <a:latin typeface="Eras Medium ITC" panose="020B0602030504020804" pitchFamily="34" charset="0"/>
              </a:rPr>
            </a:br>
            <a:r>
              <a:rPr lang="en-US" altLang="en-US" sz="4000" b="1" dirty="0" smtClean="0">
                <a:solidFill>
                  <a:srgbClr val="CC0000"/>
                </a:solidFill>
                <a:effectLst>
                  <a:outerShdw blurRad="38100" dist="38100" dir="2700000" algn="tl">
                    <a:srgbClr val="000000">
                      <a:alpha val="43137"/>
                    </a:srgbClr>
                  </a:outerShdw>
                </a:effectLst>
                <a:latin typeface="Eras Medium ITC" panose="020B0602030504020804" pitchFamily="34" charset="0"/>
              </a:rPr>
              <a:t> </a:t>
            </a:r>
            <a:endParaRPr lang="en-US" sz="4000" dirty="0"/>
          </a:p>
        </p:txBody>
      </p:sp>
      <p:sp>
        <p:nvSpPr>
          <p:cNvPr id="4" name="Content Placeholder 3"/>
          <p:cNvSpPr>
            <a:spLocks noGrp="1"/>
          </p:cNvSpPr>
          <p:nvPr>
            <p:ph sz="half" idx="2"/>
          </p:nvPr>
        </p:nvSpPr>
        <p:spPr>
          <a:xfrm>
            <a:off x="609600" y="1219200"/>
            <a:ext cx="8153400" cy="4572000"/>
          </a:xfrm>
        </p:spPr>
        <p:txBody>
          <a:bodyPr/>
          <a:lstStyle/>
          <a:p>
            <a:pPr marL="285750" lvl="3" indent="-285750">
              <a:buFont typeface="Arial" panose="020B0604020202020204" pitchFamily="34" charset="0"/>
              <a:buChar char="•"/>
            </a:pPr>
            <a:endParaRPr lang="en-US" sz="2400" dirty="0" smtClean="0"/>
          </a:p>
          <a:p>
            <a:pPr marL="0" lvl="3" indent="0">
              <a:buNone/>
            </a:pPr>
            <a:endParaRPr lang="en-US" sz="2400" dirty="0" smtClean="0"/>
          </a:p>
          <a:p>
            <a:pPr marL="0" lvl="3" indent="0">
              <a:buNone/>
            </a:pPr>
            <a:r>
              <a:rPr lang="en-US" sz="2400" dirty="0" smtClean="0"/>
              <a:t/>
            </a:r>
            <a:br>
              <a:rPr lang="en-US" sz="2400" dirty="0" smtClean="0"/>
            </a:br>
            <a:endParaRPr lang="en-US" sz="2400"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21936" cy="6858000"/>
          </a:xfrm>
          <a:prstGeom prst="rect">
            <a:avLst/>
          </a:prstGeom>
        </p:spPr>
      </p:pic>
      <p:pic>
        <p:nvPicPr>
          <p:cNvPr id="7" name="Picture 6" descr="DHS_Primary_Logo_Color_Web.png"/>
          <p:cNvPicPr>
            <a:picLocks noChangeAspect="1"/>
          </p:cNvPicPr>
          <p:nvPr/>
        </p:nvPicPr>
        <p:blipFill>
          <a:blip r:embed="rId4" cstate="print"/>
          <a:stretch>
            <a:fillRect/>
          </a:stretch>
        </p:blipFill>
        <p:spPr>
          <a:xfrm>
            <a:off x="4114800" y="6096000"/>
            <a:ext cx="975675" cy="623779"/>
          </a:xfrm>
          <a:prstGeom prst="rect">
            <a:avLst/>
          </a:prstGeom>
        </p:spPr>
      </p:pic>
      <p:sp>
        <p:nvSpPr>
          <p:cNvPr id="3" name="TextBox 2"/>
          <p:cNvSpPr txBox="1"/>
          <p:nvPr/>
        </p:nvSpPr>
        <p:spPr>
          <a:xfrm>
            <a:off x="521936" y="1573593"/>
            <a:ext cx="8469664" cy="4801314"/>
          </a:xfrm>
          <a:prstGeom prst="rect">
            <a:avLst/>
          </a:prstGeom>
          <a:noFill/>
        </p:spPr>
        <p:txBody>
          <a:bodyPr wrap="square" numCol="2" rtlCol="0">
            <a:spAutoFit/>
          </a:bodyPr>
          <a:lstStyle/>
          <a:p>
            <a:pPr marL="285750" indent="-285750">
              <a:buFont typeface="Arial" panose="020B0604020202020204" pitchFamily="34" charset="0"/>
              <a:buChar char="•"/>
            </a:pPr>
            <a:r>
              <a:rPr lang="en-US" sz="2000" dirty="0" smtClean="0"/>
              <a:t>Displaced Homemakers</a:t>
            </a:r>
          </a:p>
          <a:p>
            <a:pPr marL="285750" indent="-285750">
              <a:buFont typeface="Arial" panose="020B0604020202020204" pitchFamily="34" charset="0"/>
              <a:buChar char="•"/>
            </a:pPr>
            <a:r>
              <a:rPr lang="en-US" sz="2000" dirty="0" smtClean="0"/>
              <a:t>Eligible </a:t>
            </a:r>
            <a:r>
              <a:rPr lang="en-US" sz="2000" dirty="0"/>
              <a:t>migrant and seasonal </a:t>
            </a:r>
            <a:r>
              <a:rPr lang="en-US" sz="2000" dirty="0" smtClean="0"/>
              <a:t>farmworkers</a:t>
            </a:r>
          </a:p>
          <a:p>
            <a:pPr marL="285750" indent="-285750">
              <a:buFont typeface="Arial" panose="020B0604020202020204" pitchFamily="34" charset="0"/>
              <a:buChar char="•"/>
            </a:pPr>
            <a:r>
              <a:rPr lang="en-US" sz="2000" dirty="0" smtClean="0"/>
              <a:t>Ex-offenders</a:t>
            </a:r>
            <a:endParaRPr lang="en-US" sz="2000" dirty="0"/>
          </a:p>
          <a:p>
            <a:pPr marL="285750" indent="-285750">
              <a:buFont typeface="Arial" panose="020B0604020202020204" pitchFamily="34" charset="0"/>
              <a:buChar char="•"/>
            </a:pPr>
            <a:r>
              <a:rPr lang="en-US" sz="2000" dirty="0" smtClean="0"/>
              <a:t>Homeless individuals</a:t>
            </a:r>
          </a:p>
          <a:p>
            <a:pPr marL="285750" indent="-285750">
              <a:buFont typeface="Arial" panose="020B0604020202020204" pitchFamily="34" charset="0"/>
              <a:buChar char="•"/>
            </a:pPr>
            <a:r>
              <a:rPr lang="en-US" sz="2000" dirty="0" smtClean="0"/>
              <a:t>Individuals </a:t>
            </a:r>
            <a:r>
              <a:rPr lang="en-US" sz="2000" dirty="0"/>
              <a:t>facing substantial cultural </a:t>
            </a:r>
            <a:r>
              <a:rPr lang="en-US" sz="2000" dirty="0" smtClean="0"/>
              <a:t>barriers</a:t>
            </a:r>
          </a:p>
          <a:p>
            <a:pPr marL="285750" indent="-285750">
              <a:buFont typeface="Arial" panose="020B0604020202020204" pitchFamily="34" charset="0"/>
              <a:buChar char="•"/>
            </a:pPr>
            <a:r>
              <a:rPr lang="en-US" sz="2000" dirty="0" smtClean="0"/>
              <a:t>Individuals </a:t>
            </a:r>
            <a:r>
              <a:rPr lang="en-US" sz="2000" dirty="0"/>
              <a:t>with </a:t>
            </a:r>
            <a:r>
              <a:rPr lang="en-US" sz="2000" dirty="0" smtClean="0"/>
              <a:t>disabilities</a:t>
            </a:r>
          </a:p>
          <a:p>
            <a:pPr marL="285750" indent="-285750">
              <a:buFont typeface="Arial" panose="020B0604020202020204" pitchFamily="34" charset="0"/>
              <a:buChar char="•"/>
            </a:pPr>
            <a:r>
              <a:rPr lang="en-US" sz="2000" dirty="0" smtClean="0"/>
              <a:t>Individuals </a:t>
            </a:r>
            <a:r>
              <a:rPr lang="en-US" sz="2000" dirty="0"/>
              <a:t>within two years of exhausting lifetime eligibility under Part A of the Social Security </a:t>
            </a:r>
            <a:r>
              <a:rPr lang="en-US" sz="2000" dirty="0" smtClean="0"/>
              <a:t>Act</a:t>
            </a:r>
            <a:endParaRPr lang="en-US" sz="2000" dirty="0"/>
          </a:p>
          <a:p>
            <a:pPr marL="285750" indent="-285750">
              <a:buFont typeface="Arial" panose="020B0604020202020204" pitchFamily="34" charset="0"/>
              <a:buChar char="•"/>
            </a:pPr>
            <a:r>
              <a:rPr lang="en-US" sz="2000" dirty="0" smtClean="0"/>
              <a:t>Individuals </a:t>
            </a:r>
            <a:r>
              <a:rPr lang="en-US" sz="2000" dirty="0"/>
              <a:t>who are English language </a:t>
            </a:r>
            <a:r>
              <a:rPr lang="en-US" sz="2000" dirty="0" smtClean="0"/>
              <a:t>learners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Individuals </a:t>
            </a:r>
            <a:r>
              <a:rPr lang="en-US" sz="2000" dirty="0"/>
              <a:t>who are </a:t>
            </a:r>
            <a:r>
              <a:rPr lang="en-US" sz="2000" dirty="0" smtClean="0"/>
              <a:t>unemployed</a:t>
            </a:r>
          </a:p>
          <a:p>
            <a:pPr marL="285750" indent="-285750">
              <a:buFont typeface="Arial" panose="020B0604020202020204" pitchFamily="34" charset="0"/>
              <a:buChar char="•"/>
            </a:pPr>
            <a:r>
              <a:rPr lang="en-US" sz="2000" dirty="0" smtClean="0"/>
              <a:t>Individuals </a:t>
            </a:r>
            <a:r>
              <a:rPr lang="en-US" sz="2000" dirty="0"/>
              <a:t>who have low levels of </a:t>
            </a:r>
            <a:r>
              <a:rPr lang="en-US" sz="2000" dirty="0" smtClean="0"/>
              <a:t>literacy</a:t>
            </a:r>
          </a:p>
          <a:p>
            <a:pPr marL="285750" indent="-285750">
              <a:buFont typeface="Arial" panose="020B0604020202020204" pitchFamily="34" charset="0"/>
              <a:buChar char="•"/>
            </a:pPr>
            <a:r>
              <a:rPr lang="en-US" sz="2000" dirty="0" smtClean="0"/>
              <a:t>Individuals without a High School Diploma</a:t>
            </a:r>
          </a:p>
          <a:p>
            <a:pPr marL="285750" indent="-285750">
              <a:buFont typeface="Arial" panose="020B0604020202020204" pitchFamily="34" charset="0"/>
              <a:buChar char="•"/>
            </a:pPr>
            <a:r>
              <a:rPr lang="en-US" sz="2000" dirty="0" smtClean="0"/>
              <a:t>Low </a:t>
            </a:r>
            <a:r>
              <a:rPr lang="en-US" sz="2000" dirty="0"/>
              <a:t>income individuals </a:t>
            </a:r>
            <a:endParaRPr lang="en-US" sz="2000" dirty="0" smtClean="0"/>
          </a:p>
          <a:p>
            <a:pPr marL="285750" indent="-285750">
              <a:buFont typeface="Arial" panose="020B0604020202020204" pitchFamily="34" charset="0"/>
              <a:buChar char="•"/>
            </a:pPr>
            <a:r>
              <a:rPr lang="en-US" sz="2000" dirty="0" smtClean="0"/>
              <a:t>Native </a:t>
            </a:r>
            <a:r>
              <a:rPr lang="en-US" sz="2000" dirty="0"/>
              <a:t>Americans, Alaskan Natives, and Native </a:t>
            </a:r>
            <a:r>
              <a:rPr lang="en-US" sz="2000" dirty="0" smtClean="0"/>
              <a:t>Hawaiians</a:t>
            </a:r>
          </a:p>
          <a:p>
            <a:pPr marL="285750" indent="-285750">
              <a:buFont typeface="Arial" panose="020B0604020202020204" pitchFamily="34" charset="0"/>
              <a:buChar char="•"/>
            </a:pPr>
            <a:r>
              <a:rPr lang="en-US" sz="2000" dirty="0" smtClean="0"/>
              <a:t>Older individuals</a:t>
            </a:r>
          </a:p>
          <a:p>
            <a:pPr marL="285750" indent="-285750">
              <a:buFont typeface="Arial" panose="020B0604020202020204" pitchFamily="34" charset="0"/>
              <a:buChar char="•"/>
            </a:pPr>
            <a:r>
              <a:rPr lang="en-US" sz="2000" dirty="0" smtClean="0"/>
              <a:t>Single </a:t>
            </a:r>
            <a:r>
              <a:rPr lang="en-US" sz="2000" dirty="0"/>
              <a:t>parents </a:t>
            </a:r>
            <a:endParaRPr lang="en-US" sz="2000" dirty="0" smtClean="0"/>
          </a:p>
          <a:p>
            <a:pPr marL="285750" indent="-285750">
              <a:buFont typeface="Arial" panose="020B0604020202020204" pitchFamily="34" charset="0"/>
              <a:buChar char="•"/>
            </a:pPr>
            <a:r>
              <a:rPr lang="en-US" sz="2000" dirty="0" smtClean="0"/>
              <a:t>Veterans</a:t>
            </a:r>
            <a:endParaRPr lang="en-US" sz="2000" dirty="0"/>
          </a:p>
          <a:p>
            <a:pPr marL="285750" indent="-285750">
              <a:buFont typeface="Arial" panose="020B0604020202020204" pitchFamily="34" charset="0"/>
              <a:buChar char="•"/>
            </a:pPr>
            <a:r>
              <a:rPr lang="en-US" sz="2000" dirty="0" smtClean="0"/>
              <a:t>Youth </a:t>
            </a:r>
            <a:r>
              <a:rPr lang="en-US" sz="2000" dirty="0"/>
              <a:t>who are in or have aged out of the foster care system</a:t>
            </a:r>
          </a:p>
        </p:txBody>
      </p:sp>
    </p:spTree>
    <p:extLst>
      <p:ext uri="{BB962C8B-B14F-4D97-AF65-F5344CB8AC3E}">
        <p14:creationId xmlns:p14="http://schemas.microsoft.com/office/powerpoint/2010/main" val="1731087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lstStyle/>
          <a:p>
            <a:r>
              <a:rPr lang="en-US" altLang="en-US" sz="3400" b="1" dirty="0" smtClean="0">
                <a:solidFill>
                  <a:srgbClr val="CC0000"/>
                </a:solidFill>
                <a:effectLst>
                  <a:outerShdw blurRad="38100" dist="38100" dir="2700000" algn="tl">
                    <a:srgbClr val="000000">
                      <a:alpha val="43137"/>
                    </a:srgbClr>
                  </a:outerShdw>
                </a:effectLst>
                <a:latin typeface="Eras Medium ITC" panose="020B0602030504020804" pitchFamily="34" charset="0"/>
              </a:rPr>
              <a:t> Priority Populations &amp; </a:t>
            </a:r>
            <a:br>
              <a:rPr lang="en-US" altLang="en-US" sz="3400" b="1" dirty="0" smtClean="0">
                <a:solidFill>
                  <a:srgbClr val="CC0000"/>
                </a:solidFill>
                <a:effectLst>
                  <a:outerShdw blurRad="38100" dist="38100" dir="2700000" algn="tl">
                    <a:srgbClr val="000000">
                      <a:alpha val="43137"/>
                    </a:srgbClr>
                  </a:outerShdw>
                </a:effectLst>
                <a:latin typeface="Eras Medium ITC" panose="020B0602030504020804" pitchFamily="34" charset="0"/>
              </a:rPr>
            </a:br>
            <a:r>
              <a:rPr lang="en-US" altLang="en-US" sz="3400" b="1" dirty="0" smtClean="0">
                <a:solidFill>
                  <a:srgbClr val="CC0000"/>
                </a:solidFill>
                <a:effectLst>
                  <a:outerShdw blurRad="38100" dist="38100" dir="2700000" algn="tl">
                    <a:srgbClr val="000000">
                      <a:alpha val="43137"/>
                    </a:srgbClr>
                  </a:outerShdw>
                </a:effectLst>
                <a:latin typeface="Eras Medium ITC" panose="020B0602030504020804" pitchFamily="34" charset="0"/>
              </a:rPr>
              <a:t>WIOA Performance Levels </a:t>
            </a:r>
            <a:endParaRPr lang="en-US" altLang="en-US" sz="3400" dirty="0">
              <a:latin typeface="Eras Medium ITC" panose="020B0602030504020804" pitchFamily="34" charset="0"/>
            </a:endParaRPr>
          </a:p>
        </p:txBody>
      </p:sp>
      <p:sp>
        <p:nvSpPr>
          <p:cNvPr id="3" name="Content Placeholder 2"/>
          <p:cNvSpPr>
            <a:spLocks noGrp="1"/>
          </p:cNvSpPr>
          <p:nvPr>
            <p:ph idx="1"/>
          </p:nvPr>
        </p:nvSpPr>
        <p:spPr>
          <a:xfrm>
            <a:off x="685800" y="457200"/>
            <a:ext cx="8458200" cy="5646421"/>
          </a:xfrm>
        </p:spPr>
        <p:txBody>
          <a:bodyPr/>
          <a:lstStyle/>
          <a:p>
            <a:pPr marL="0" indent="0">
              <a:buNone/>
            </a:pPr>
            <a:endParaRPr lang="en-US" sz="2000" dirty="0">
              <a:solidFill>
                <a:srgbClr val="000000"/>
              </a:solidFill>
            </a:endParaRPr>
          </a:p>
          <a:p>
            <a:pPr marL="0" indent="0">
              <a:buNone/>
            </a:pPr>
            <a:endParaRPr lang="en-US" sz="1600" dirty="0" smtClean="0"/>
          </a:p>
          <a:p>
            <a:endParaRPr lang="en-US" sz="1600" dirty="0"/>
          </a:p>
          <a:p>
            <a:endParaRPr lang="en-US" sz="2400" dirty="0" smtClean="0"/>
          </a:p>
          <a:p>
            <a:r>
              <a:rPr lang="en-US" sz="2400" dirty="0" smtClean="0"/>
              <a:t>WIOA statistical </a:t>
            </a:r>
            <a:r>
              <a:rPr lang="en-US" sz="2400" dirty="0"/>
              <a:t>adjustment </a:t>
            </a:r>
            <a:r>
              <a:rPr lang="en-US" sz="2400" dirty="0" smtClean="0"/>
              <a:t>model = based on actual participant characteristics &amp; </a:t>
            </a:r>
            <a:r>
              <a:rPr lang="en-US" sz="2400" dirty="0"/>
              <a:t>economic conditions </a:t>
            </a:r>
            <a:endParaRPr lang="en-US" sz="2400" dirty="0" smtClean="0"/>
          </a:p>
          <a:p>
            <a:endParaRPr lang="en-US" sz="2400" dirty="0" smtClean="0"/>
          </a:p>
          <a:p>
            <a:r>
              <a:rPr lang="en-US" sz="2400" dirty="0" smtClean="0"/>
              <a:t>Characteristics </a:t>
            </a:r>
            <a:r>
              <a:rPr lang="en-US" sz="2400" dirty="0"/>
              <a:t>of participants </a:t>
            </a:r>
            <a:r>
              <a:rPr lang="en-US" sz="2400" dirty="0" smtClean="0"/>
              <a:t>include: </a:t>
            </a:r>
          </a:p>
          <a:p>
            <a:pPr lvl="1"/>
            <a:r>
              <a:rPr lang="en-US" sz="1800" dirty="0" smtClean="0"/>
              <a:t>indicators </a:t>
            </a:r>
            <a:r>
              <a:rPr lang="en-US" sz="1800" dirty="0"/>
              <a:t>of poor work </a:t>
            </a:r>
            <a:r>
              <a:rPr lang="en-US" sz="1800" dirty="0" smtClean="0"/>
              <a:t>history</a:t>
            </a:r>
          </a:p>
          <a:p>
            <a:pPr lvl="1"/>
            <a:r>
              <a:rPr lang="en-US" sz="1800" dirty="0" smtClean="0"/>
              <a:t>lack </a:t>
            </a:r>
            <a:r>
              <a:rPr lang="en-US" sz="1800" dirty="0"/>
              <a:t>of work </a:t>
            </a:r>
            <a:r>
              <a:rPr lang="en-US" sz="1800" dirty="0" smtClean="0"/>
              <a:t>experience</a:t>
            </a:r>
          </a:p>
          <a:p>
            <a:pPr lvl="1"/>
            <a:r>
              <a:rPr lang="en-US" sz="1800" dirty="0" smtClean="0"/>
              <a:t>lack </a:t>
            </a:r>
            <a:r>
              <a:rPr lang="en-US" sz="1800" dirty="0"/>
              <a:t>of educational or occupational skills </a:t>
            </a:r>
            <a:r>
              <a:rPr lang="en-US" sz="1800" dirty="0" smtClean="0"/>
              <a:t>attainment</a:t>
            </a:r>
          </a:p>
          <a:p>
            <a:pPr lvl="1"/>
            <a:r>
              <a:rPr lang="en-US" sz="1800" dirty="0" smtClean="0"/>
              <a:t>dislocation </a:t>
            </a:r>
            <a:r>
              <a:rPr lang="en-US" sz="1800" dirty="0"/>
              <a:t>from high-wage and high-benefit </a:t>
            </a:r>
            <a:r>
              <a:rPr lang="en-US" sz="1800" dirty="0" smtClean="0"/>
              <a:t>employment</a:t>
            </a:r>
          </a:p>
          <a:p>
            <a:pPr lvl="1"/>
            <a:r>
              <a:rPr lang="en-US" sz="1800" dirty="0" smtClean="0"/>
              <a:t>low </a:t>
            </a:r>
            <a:r>
              <a:rPr lang="en-US" sz="1800" dirty="0"/>
              <a:t>levels of literacy or English </a:t>
            </a:r>
            <a:r>
              <a:rPr lang="en-US" sz="1800" dirty="0" smtClean="0"/>
              <a:t>proficiency</a:t>
            </a:r>
          </a:p>
          <a:p>
            <a:pPr lvl="1"/>
            <a:r>
              <a:rPr lang="en-US" sz="1800" dirty="0" smtClean="0"/>
              <a:t>disability status</a:t>
            </a:r>
          </a:p>
          <a:p>
            <a:pPr lvl="1"/>
            <a:r>
              <a:rPr lang="en-US" sz="1800" dirty="0" smtClean="0"/>
              <a:t>homelessness</a:t>
            </a:r>
          </a:p>
          <a:p>
            <a:pPr lvl="1"/>
            <a:r>
              <a:rPr lang="en-US" sz="1800" dirty="0" smtClean="0"/>
              <a:t>ex-offender status</a:t>
            </a:r>
          </a:p>
          <a:p>
            <a:pPr lvl="1"/>
            <a:r>
              <a:rPr lang="en-US" sz="1800" dirty="0" smtClean="0"/>
              <a:t>welfare dependency</a:t>
            </a:r>
            <a:endParaRPr lang="en-US" sz="1800" kern="1100" dirty="0">
              <a:cs typeface="Arial" panose="020B0604020202020204" pitchFamily="34" charset="0"/>
            </a:endParaRPr>
          </a:p>
          <a:p>
            <a:pPr marL="457200" lvl="1" indent="0">
              <a:buNone/>
            </a:pPr>
            <a:endParaRPr lang="en-US" sz="1600" kern="1100" dirty="0">
              <a:cs typeface="Arial" panose="020B0604020202020204" pitchFamily="34" charset="0"/>
            </a:endParaRPr>
          </a:p>
          <a:p>
            <a:pPr marL="914400" lvl="2" indent="0">
              <a:buSzPct val="105000"/>
              <a:buNone/>
              <a:defRPr/>
            </a:pPr>
            <a:endParaRPr lang="en-US" sz="1600" kern="1100" dirty="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21936" cy="6858000"/>
          </a:xfrm>
          <a:prstGeom prst="rect">
            <a:avLst/>
          </a:prstGeom>
        </p:spPr>
      </p:pic>
      <p:pic>
        <p:nvPicPr>
          <p:cNvPr id="7" name="Picture 6" descr="DHS_Primary_Logo_Color_Web.png"/>
          <p:cNvPicPr>
            <a:picLocks noChangeAspect="1"/>
          </p:cNvPicPr>
          <p:nvPr/>
        </p:nvPicPr>
        <p:blipFill>
          <a:blip r:embed="rId4" cstate="print"/>
          <a:stretch>
            <a:fillRect/>
          </a:stretch>
        </p:blipFill>
        <p:spPr>
          <a:xfrm>
            <a:off x="4114800" y="6096000"/>
            <a:ext cx="975675" cy="623779"/>
          </a:xfrm>
          <a:prstGeom prst="rect">
            <a:avLst/>
          </a:prstGeom>
        </p:spPr>
      </p:pic>
    </p:spTree>
    <p:extLst>
      <p:ext uri="{BB962C8B-B14F-4D97-AF65-F5344CB8AC3E}">
        <p14:creationId xmlns:p14="http://schemas.microsoft.com/office/powerpoint/2010/main" val="1109898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b="1" dirty="0" smtClean="0">
                <a:solidFill>
                  <a:srgbClr val="CC0000"/>
                </a:solidFill>
                <a:effectLst>
                  <a:outerShdw blurRad="38100" dist="38100" dir="2700000" algn="tl">
                    <a:srgbClr val="000000">
                      <a:alpha val="43137"/>
                    </a:srgbClr>
                  </a:outerShdw>
                </a:effectLst>
                <a:latin typeface="Eras Medium ITC" panose="020B0602030504020804" pitchFamily="34" charset="0"/>
              </a:rPr>
              <a:t>Required Source Documentation: </a:t>
            </a:r>
            <a:br>
              <a:rPr lang="en-US" altLang="en-US" sz="4000" b="1" dirty="0" smtClean="0">
                <a:solidFill>
                  <a:srgbClr val="CC0000"/>
                </a:solidFill>
                <a:effectLst>
                  <a:outerShdw blurRad="38100" dist="38100" dir="2700000" algn="tl">
                    <a:srgbClr val="000000">
                      <a:alpha val="43137"/>
                    </a:srgbClr>
                  </a:outerShdw>
                </a:effectLst>
                <a:latin typeface="Eras Medium ITC" panose="020B0602030504020804" pitchFamily="34" charset="0"/>
              </a:rPr>
            </a:br>
            <a:r>
              <a:rPr lang="en-US" altLang="en-US" sz="4000" b="1" dirty="0" smtClean="0">
                <a:solidFill>
                  <a:srgbClr val="CC0000"/>
                </a:solidFill>
                <a:effectLst>
                  <a:outerShdw blurRad="38100" dist="38100" dir="2700000" algn="tl">
                    <a:srgbClr val="000000">
                      <a:alpha val="43137"/>
                    </a:srgbClr>
                  </a:outerShdw>
                </a:effectLst>
                <a:latin typeface="Eras Medium ITC" panose="020B0602030504020804" pitchFamily="34" charset="0"/>
              </a:rPr>
              <a:t>Work Authorization</a:t>
            </a:r>
            <a:endParaRPr lang="en-US" altLang="en-US" sz="4000" dirty="0">
              <a:latin typeface="Eras Medium ITC" panose="020B0602030504020804" pitchFamily="34" charset="0"/>
            </a:endParaRPr>
          </a:p>
        </p:txBody>
      </p:sp>
      <p:sp>
        <p:nvSpPr>
          <p:cNvPr id="3" name="Content Placeholder 2"/>
          <p:cNvSpPr>
            <a:spLocks noGrp="1"/>
          </p:cNvSpPr>
          <p:nvPr>
            <p:ph idx="1"/>
          </p:nvPr>
        </p:nvSpPr>
        <p:spPr>
          <a:xfrm>
            <a:off x="647700" y="1524000"/>
            <a:ext cx="8343900" cy="4602163"/>
          </a:xfrm>
        </p:spPr>
        <p:txBody>
          <a:bodyPr numCol="2"/>
          <a:lstStyle/>
          <a:p>
            <a:r>
              <a:rPr lang="en-US" sz="2000" dirty="0"/>
              <a:t>Alien Registration Card indicating Right to </a:t>
            </a:r>
            <a:r>
              <a:rPr lang="en-US" sz="2000" dirty="0" smtClean="0"/>
              <a:t>Work</a:t>
            </a:r>
          </a:p>
          <a:p>
            <a:r>
              <a:rPr lang="en-US" sz="2000" dirty="0" smtClean="0"/>
              <a:t>I-94</a:t>
            </a:r>
          </a:p>
          <a:p>
            <a:r>
              <a:rPr lang="en-US" sz="2000" dirty="0" smtClean="0"/>
              <a:t>I- 94A</a:t>
            </a:r>
          </a:p>
          <a:p>
            <a:r>
              <a:rPr lang="en-US" sz="2000" dirty="0" smtClean="0"/>
              <a:t>I-197</a:t>
            </a:r>
          </a:p>
          <a:p>
            <a:r>
              <a:rPr lang="en-US" sz="2000" dirty="0" smtClean="0"/>
              <a:t>I-179 </a:t>
            </a:r>
          </a:p>
          <a:p>
            <a:r>
              <a:rPr lang="en-US" sz="2000" dirty="0" smtClean="0"/>
              <a:t>I-766 </a:t>
            </a:r>
          </a:p>
          <a:p>
            <a:r>
              <a:rPr lang="en-US" sz="2000" dirty="0" smtClean="0"/>
              <a:t>Baptismal </a:t>
            </a:r>
            <a:r>
              <a:rPr lang="en-US" sz="2000" dirty="0"/>
              <a:t>Certificate (If place of birth is shown) </a:t>
            </a:r>
          </a:p>
          <a:p>
            <a:r>
              <a:rPr lang="en-US" sz="2000" dirty="0" smtClean="0"/>
              <a:t>Birth </a:t>
            </a:r>
            <a:r>
              <a:rPr lang="en-US" sz="2000" dirty="0"/>
              <a:t>Certificate </a:t>
            </a:r>
          </a:p>
          <a:p>
            <a:r>
              <a:rPr lang="en-US" sz="2000" dirty="0" smtClean="0"/>
              <a:t>DD-214</a:t>
            </a:r>
            <a:r>
              <a:rPr lang="en-US" sz="2000" dirty="0"/>
              <a:t>, Report of Transfer or Discharge (If place of birth is shown) </a:t>
            </a:r>
          </a:p>
          <a:p>
            <a:r>
              <a:rPr lang="en-US" sz="2000" dirty="0" smtClean="0"/>
              <a:t>SNAP records </a:t>
            </a:r>
          </a:p>
          <a:p>
            <a:r>
              <a:rPr lang="en-US" sz="2000" dirty="0" smtClean="0"/>
              <a:t>Foreign </a:t>
            </a:r>
            <a:r>
              <a:rPr lang="en-US" sz="2000" dirty="0"/>
              <a:t>Passport Stamped Eligible to Work (Unexpired) </a:t>
            </a:r>
          </a:p>
          <a:p>
            <a:r>
              <a:rPr lang="en-US" sz="2000" dirty="0" smtClean="0"/>
              <a:t>Hospital </a:t>
            </a:r>
            <a:r>
              <a:rPr lang="en-US" sz="2000" dirty="0"/>
              <a:t>Record of Birth </a:t>
            </a:r>
          </a:p>
          <a:p>
            <a:r>
              <a:rPr lang="en-US" sz="2000" dirty="0" smtClean="0"/>
              <a:t>Naturalization </a:t>
            </a:r>
            <a:r>
              <a:rPr lang="en-US" sz="2000" dirty="0"/>
              <a:t>Certificate </a:t>
            </a:r>
            <a:endParaRPr lang="en-US" sz="2000" dirty="0" smtClean="0"/>
          </a:p>
          <a:p>
            <a:r>
              <a:rPr lang="en-US" sz="2000" dirty="0" smtClean="0"/>
              <a:t> </a:t>
            </a:r>
            <a:r>
              <a:rPr lang="en-US" sz="2000" dirty="0"/>
              <a:t>Public Assistance Records </a:t>
            </a:r>
            <a:endParaRPr lang="en-US" sz="2000" dirty="0" smtClean="0"/>
          </a:p>
          <a:p>
            <a:r>
              <a:rPr lang="en-US" sz="2000" dirty="0" smtClean="0"/>
              <a:t> </a:t>
            </a:r>
            <a:r>
              <a:rPr lang="en-US" sz="2000" dirty="0"/>
              <a:t>U.S. Passport or U.S. Passport Card (Unexpired) </a:t>
            </a:r>
          </a:p>
          <a:p>
            <a:r>
              <a:rPr lang="en-US" sz="2000" dirty="0" smtClean="0"/>
              <a:t>Native </a:t>
            </a:r>
            <a:r>
              <a:rPr lang="en-US" sz="2000" dirty="0"/>
              <a:t>American Tribal Document </a:t>
            </a:r>
            <a:endParaRPr lang="en-US" sz="2000" dirty="0" smtClean="0"/>
          </a:p>
          <a:p>
            <a:r>
              <a:rPr lang="en-US" sz="2000" dirty="0" smtClean="0"/>
              <a:t> </a:t>
            </a:r>
            <a:r>
              <a:rPr lang="en-US" sz="2000" dirty="0"/>
              <a:t>Voter Notification Card </a:t>
            </a:r>
            <a:endParaRPr lang="en-US" sz="2000" dirty="0" smtClean="0"/>
          </a:p>
          <a:p>
            <a:r>
              <a:rPr lang="en-US" sz="2000" dirty="0" smtClean="0"/>
              <a:t> </a:t>
            </a:r>
            <a:r>
              <a:rPr lang="en-US" sz="2000" dirty="0"/>
              <a:t>Consular Report of Birth Abroad</a:t>
            </a:r>
            <a:endParaRPr lang="en-US" sz="2000" i="1"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21936" cy="6858000"/>
          </a:xfrm>
          <a:prstGeom prst="rect">
            <a:avLst/>
          </a:prstGeom>
        </p:spPr>
      </p:pic>
      <p:pic>
        <p:nvPicPr>
          <p:cNvPr id="7" name="Picture 6" descr="DHS_Primary_Logo_Color_Web.png"/>
          <p:cNvPicPr>
            <a:picLocks noChangeAspect="1"/>
          </p:cNvPicPr>
          <p:nvPr/>
        </p:nvPicPr>
        <p:blipFill>
          <a:blip r:embed="rId4" cstate="print"/>
          <a:stretch>
            <a:fillRect/>
          </a:stretch>
        </p:blipFill>
        <p:spPr>
          <a:xfrm>
            <a:off x="4114800" y="6096000"/>
            <a:ext cx="975675" cy="623779"/>
          </a:xfrm>
          <a:prstGeom prst="rect">
            <a:avLst/>
          </a:prstGeom>
        </p:spPr>
      </p:pic>
    </p:spTree>
    <p:extLst>
      <p:ext uri="{BB962C8B-B14F-4D97-AF65-F5344CB8AC3E}">
        <p14:creationId xmlns:p14="http://schemas.microsoft.com/office/powerpoint/2010/main" val="3437144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b="1" dirty="0" smtClean="0">
                <a:solidFill>
                  <a:srgbClr val="CC0000"/>
                </a:solidFill>
                <a:effectLst>
                  <a:outerShdw blurRad="38100" dist="38100" dir="2700000" algn="tl">
                    <a:srgbClr val="000000">
                      <a:alpha val="43137"/>
                    </a:srgbClr>
                  </a:outerShdw>
                </a:effectLst>
                <a:latin typeface="Eras Medium ITC" panose="020B0602030504020804" pitchFamily="34" charset="0"/>
              </a:rPr>
              <a:t>Required Source Documentation: Selective Service</a:t>
            </a:r>
            <a:endParaRPr lang="en-US" altLang="en-US" sz="4000" dirty="0">
              <a:latin typeface="Eras Medium ITC" panose="020B0602030504020804" pitchFamily="34" charset="0"/>
            </a:endParaRPr>
          </a:p>
        </p:txBody>
      </p:sp>
      <p:sp>
        <p:nvSpPr>
          <p:cNvPr id="3" name="Content Placeholder 2"/>
          <p:cNvSpPr>
            <a:spLocks noGrp="1"/>
          </p:cNvSpPr>
          <p:nvPr>
            <p:ph idx="1"/>
          </p:nvPr>
        </p:nvSpPr>
        <p:spPr>
          <a:xfrm>
            <a:off x="647700" y="1600200"/>
            <a:ext cx="8039100" cy="4525963"/>
          </a:xfrm>
        </p:spPr>
        <p:txBody>
          <a:bodyPr numCol="1"/>
          <a:lstStyle/>
          <a:p>
            <a:r>
              <a:rPr lang="en-US" sz="1800" b="1" dirty="0" smtClean="0"/>
              <a:t>“A man </a:t>
            </a:r>
            <a:r>
              <a:rPr lang="en-US" sz="1800" b="1" dirty="0"/>
              <a:t>turning 18 is required </a:t>
            </a:r>
            <a:r>
              <a:rPr lang="en-US" sz="1800" b="1" dirty="0" smtClean="0"/>
              <a:t>to register </a:t>
            </a:r>
            <a:r>
              <a:rPr lang="en-US" sz="1800" b="1" dirty="0"/>
              <a:t>during the period </a:t>
            </a:r>
            <a:r>
              <a:rPr lang="en-US" sz="1800" b="1" dirty="0" smtClean="0"/>
              <a:t>of time </a:t>
            </a:r>
            <a:r>
              <a:rPr lang="en-US" sz="1800" b="1" dirty="0"/>
              <a:t>beginning 30 </a:t>
            </a:r>
            <a:r>
              <a:rPr lang="en-US" sz="1800" b="1" dirty="0" smtClean="0"/>
              <a:t>days before</a:t>
            </a:r>
            <a:r>
              <a:rPr lang="en-US" sz="1800" b="1" dirty="0"/>
              <a:t>, until 30 days after </a:t>
            </a:r>
            <a:r>
              <a:rPr lang="en-US" sz="1800" b="1" dirty="0" smtClean="0"/>
              <a:t>his 18th birthday.”</a:t>
            </a:r>
          </a:p>
          <a:p>
            <a:pPr marL="0" indent="0">
              <a:buNone/>
            </a:pPr>
            <a:endParaRPr lang="en-US" sz="1800" b="1" dirty="0" smtClean="0"/>
          </a:p>
          <a:p>
            <a:r>
              <a:rPr lang="en-US" sz="1800" b="1" dirty="0" smtClean="0"/>
              <a:t>“Selective Service </a:t>
            </a:r>
            <a:r>
              <a:rPr lang="en-US" sz="1800" b="1" dirty="0"/>
              <a:t>can accept a </a:t>
            </a:r>
            <a:r>
              <a:rPr lang="en-US" sz="1800" b="1" dirty="0" smtClean="0"/>
              <a:t>late registration</a:t>
            </a:r>
            <a:r>
              <a:rPr lang="en-US" sz="1800" b="1" dirty="0"/>
              <a:t>, but not after </a:t>
            </a:r>
            <a:r>
              <a:rPr lang="en-US" sz="1800" b="1" dirty="0" smtClean="0"/>
              <a:t>a man </a:t>
            </a:r>
            <a:r>
              <a:rPr lang="en-US" sz="1800" b="1" dirty="0"/>
              <a:t>has reached his </a:t>
            </a:r>
            <a:r>
              <a:rPr lang="en-US" sz="1800" b="1" dirty="0" smtClean="0"/>
              <a:t>26</a:t>
            </a:r>
            <a:r>
              <a:rPr lang="en-US" sz="1800" b="1" baseline="30000" dirty="0" smtClean="0"/>
              <a:t>th</a:t>
            </a:r>
            <a:r>
              <a:rPr lang="en-US" sz="1800" b="1" dirty="0" smtClean="0"/>
              <a:t> birthday.”</a:t>
            </a:r>
            <a:endParaRPr lang="en-US" sz="1800" b="1" dirty="0"/>
          </a:p>
          <a:p>
            <a:pPr marL="0" indent="0">
              <a:buNone/>
            </a:pPr>
            <a:endParaRPr lang="en-US" sz="1800" b="1" dirty="0" smtClean="0"/>
          </a:p>
          <a:p>
            <a:r>
              <a:rPr lang="en-US" sz="1800" b="1" dirty="0" smtClean="0"/>
              <a:t>Source Documentation: </a:t>
            </a:r>
          </a:p>
          <a:p>
            <a:pPr lvl="1"/>
            <a:r>
              <a:rPr lang="en-US" sz="1800" dirty="0" smtClean="0"/>
              <a:t>Selective Service Acknowledgement Letter </a:t>
            </a:r>
          </a:p>
          <a:p>
            <a:pPr lvl="1"/>
            <a:r>
              <a:rPr lang="en-US" sz="1800" dirty="0" smtClean="0"/>
              <a:t>Form DD-214 ―Report of Separation‖ </a:t>
            </a:r>
          </a:p>
          <a:p>
            <a:pPr lvl="1"/>
            <a:r>
              <a:rPr lang="en-US" sz="1800" dirty="0" smtClean="0"/>
              <a:t>Screen printout of the Selective Service Verification</a:t>
            </a:r>
          </a:p>
          <a:p>
            <a:pPr lvl="1"/>
            <a:r>
              <a:rPr lang="en-US" sz="1800" dirty="0" smtClean="0"/>
              <a:t>Selective Service Registration Card </a:t>
            </a:r>
          </a:p>
          <a:p>
            <a:pPr lvl="1"/>
            <a:r>
              <a:rPr lang="en-US" sz="1800" dirty="0" smtClean="0"/>
              <a:t>Selective Service Verification Form (Form 3A) </a:t>
            </a:r>
          </a:p>
          <a:p>
            <a:pPr lvl="1"/>
            <a:r>
              <a:rPr lang="en-US" sz="1800" dirty="0" smtClean="0"/>
              <a:t>Stamped Post Office Receipt of Registration</a:t>
            </a:r>
          </a:p>
          <a:p>
            <a:pPr lvl="1"/>
            <a:r>
              <a:rPr lang="en-US" sz="1800" dirty="0" smtClean="0"/>
              <a:t>NOTE: Certain exemptions exist </a:t>
            </a:r>
          </a:p>
          <a:p>
            <a:endParaRPr lang="en-US" sz="2000"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21936" cy="6858000"/>
          </a:xfrm>
          <a:prstGeom prst="rect">
            <a:avLst/>
          </a:prstGeom>
        </p:spPr>
      </p:pic>
      <p:pic>
        <p:nvPicPr>
          <p:cNvPr id="7" name="Picture 6" descr="DHS_Primary_Logo_Color_Web.png"/>
          <p:cNvPicPr>
            <a:picLocks noChangeAspect="1"/>
          </p:cNvPicPr>
          <p:nvPr/>
        </p:nvPicPr>
        <p:blipFill>
          <a:blip r:embed="rId4" cstate="print"/>
          <a:stretch>
            <a:fillRect/>
          </a:stretch>
        </p:blipFill>
        <p:spPr>
          <a:xfrm>
            <a:off x="4114800" y="6096000"/>
            <a:ext cx="975675" cy="623779"/>
          </a:xfrm>
          <a:prstGeom prst="rect">
            <a:avLst/>
          </a:prstGeom>
        </p:spPr>
      </p:pic>
    </p:spTree>
    <p:extLst>
      <p:ext uri="{BB962C8B-B14F-4D97-AF65-F5344CB8AC3E}">
        <p14:creationId xmlns:p14="http://schemas.microsoft.com/office/powerpoint/2010/main" val="2729312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Navigating Maryland's Workforce System for GOC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Navigating Maryland's Workforce System for GOCI</Template>
  <TotalTime>1549</TotalTime>
  <Words>1360</Words>
  <Application>Microsoft Office PowerPoint</Application>
  <PresentationFormat>On-screen Show (4:3)</PresentationFormat>
  <Paragraphs>237</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Navigating Maryland's Workforce System for GOCI</vt:lpstr>
      <vt:lpstr>PowerPoint Presentation</vt:lpstr>
      <vt:lpstr>Introductions</vt:lpstr>
      <vt:lpstr>Session Overview</vt:lpstr>
      <vt:lpstr>   WIOA Title I Program Eligibility  &amp;  Source Documentation</vt:lpstr>
      <vt:lpstr>WIOA Title I Adult Program  Eligibility Basics</vt:lpstr>
      <vt:lpstr>Maryland’s Target Populations for the WIOA Title I Adult Program  </vt:lpstr>
      <vt:lpstr> Priority Populations &amp;  WIOA Performance Levels </vt:lpstr>
      <vt:lpstr>Required Source Documentation:  Work Authorization</vt:lpstr>
      <vt:lpstr>Required Source Documentation: Selective Service</vt:lpstr>
      <vt:lpstr>Required Source Documentation: Selective Service</vt:lpstr>
      <vt:lpstr>Required Source Documentation: Individuals with Disabilities</vt:lpstr>
      <vt:lpstr>Resources</vt:lpstr>
      <vt:lpstr>PowerPoint Presentation</vt:lpstr>
      <vt:lpstr> Work Authorization</vt:lpstr>
      <vt:lpstr>Work Authorization Docs: List A</vt:lpstr>
      <vt:lpstr>Immigrant Work Authorization Docs: List A</vt:lpstr>
      <vt:lpstr>Immigrant Work Authorization Docs: List A</vt:lpstr>
      <vt:lpstr>Finding Immigrant Status</vt:lpstr>
      <vt:lpstr>Work Authorization Docs: List B</vt:lpstr>
      <vt:lpstr>Work Authorization Docs: List C</vt:lpstr>
      <vt:lpstr>Further Guidance on Immigrant Work Authorization</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E. Gilwee</dc:creator>
  <cp:lastModifiedBy>Lauren E. Gilwee</cp:lastModifiedBy>
  <cp:revision>72</cp:revision>
  <cp:lastPrinted>2017-11-01T19:24:56Z</cp:lastPrinted>
  <dcterms:created xsi:type="dcterms:W3CDTF">2017-09-12T13:42:15Z</dcterms:created>
  <dcterms:modified xsi:type="dcterms:W3CDTF">2018-01-09T18:47:31Z</dcterms:modified>
</cp:coreProperties>
</file>