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35"/>
  </p:notesMasterIdLst>
  <p:handoutMasterIdLst>
    <p:handoutMasterId r:id="rId36"/>
  </p:handoutMasterIdLst>
  <p:sldIdLst>
    <p:sldId id="317" r:id="rId2"/>
    <p:sldId id="421" r:id="rId3"/>
    <p:sldId id="419" r:id="rId4"/>
    <p:sldId id="420" r:id="rId5"/>
    <p:sldId id="318" r:id="rId6"/>
    <p:sldId id="411" r:id="rId7"/>
    <p:sldId id="412" r:id="rId8"/>
    <p:sldId id="413" r:id="rId9"/>
    <p:sldId id="423" r:id="rId10"/>
    <p:sldId id="322" r:id="rId11"/>
    <p:sldId id="341" r:id="rId12"/>
    <p:sldId id="344" r:id="rId13"/>
    <p:sldId id="346" r:id="rId14"/>
    <p:sldId id="347" r:id="rId15"/>
    <p:sldId id="414" r:id="rId16"/>
    <p:sldId id="415" r:id="rId17"/>
    <p:sldId id="422" r:id="rId18"/>
    <p:sldId id="424" r:id="rId19"/>
    <p:sldId id="425" r:id="rId20"/>
    <p:sldId id="416" r:id="rId21"/>
    <p:sldId id="417" r:id="rId22"/>
    <p:sldId id="312" r:id="rId23"/>
    <p:sldId id="389" r:id="rId24"/>
    <p:sldId id="377" r:id="rId25"/>
    <p:sldId id="336" r:id="rId26"/>
    <p:sldId id="337" r:id="rId27"/>
    <p:sldId id="410" r:id="rId28"/>
    <p:sldId id="426" r:id="rId29"/>
    <p:sldId id="427" r:id="rId30"/>
    <p:sldId id="428" r:id="rId31"/>
    <p:sldId id="429" r:id="rId32"/>
    <p:sldId id="430" r:id="rId33"/>
    <p:sldId id="418" r:id="rId3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05" userDrawn="1">
          <p15:clr>
            <a:srgbClr val="A4A3A4"/>
          </p15:clr>
        </p15:guide>
        <p15:guide id="2" pos="2193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8FB4FF"/>
    <a:srgbClr val="FFB84F"/>
    <a:srgbClr val="85C2FF"/>
    <a:srgbClr val="C5E19F"/>
    <a:srgbClr val="D5EAFF"/>
    <a:srgbClr val="BDDEFF"/>
    <a:srgbClr val="C9C960"/>
    <a:srgbClr val="B9D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06" autoAdjust="0"/>
    <p:restoredTop sz="95501" autoAdjust="0"/>
  </p:normalViewPr>
  <p:slideViewPr>
    <p:cSldViewPr>
      <p:cViewPr>
        <p:scale>
          <a:sx n="109" d="100"/>
          <a:sy n="109" d="100"/>
        </p:scale>
        <p:origin x="-725" y="-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452"/>
    </p:cViewPr>
  </p:sorterViewPr>
  <p:notesViewPr>
    <p:cSldViewPr>
      <p:cViewPr varScale="1">
        <p:scale>
          <a:sx n="55" d="100"/>
          <a:sy n="55" d="100"/>
        </p:scale>
        <p:origin x="-1812" y="-84"/>
      </p:cViewPr>
      <p:guideLst>
        <p:guide orient="horz" pos="2905"/>
        <p:guide orient="horz" pos="2928"/>
        <p:guide pos="2193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grumpy\ed%20acct\Applications\PARCC\Data\Excel\2016\PARCC_2016_Elem_Middle_School_Demographics_Rankings_20170414%20formatted%20v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216260467441569"/>
          <c:y val="1.8260285333965159E-2"/>
          <c:w val="0.69729225054495303"/>
          <c:h val="0.69071898573458024"/>
        </c:manualLayout>
      </c:layout>
      <c:lineChart>
        <c:grouping val="standard"/>
        <c:varyColors val="0"/>
        <c:ser>
          <c:idx val="0"/>
          <c:order val="0"/>
          <c:tx>
            <c:strRef>
              <c:f>'targets graph'!$B$4</c:f>
              <c:strCache>
                <c:ptCount val="1"/>
                <c:pt idx="0">
                  <c:v>American Indian/Alaskan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graph'!$C$4:$P$4</c:f>
              <c:numCache>
                <c:formatCode>0.0</c:formatCode>
                <c:ptCount val="14"/>
                <c:pt idx="0">
                  <c:v>33.5</c:v>
                </c:pt>
                <c:pt idx="1">
                  <c:v>36.057692307692307</c:v>
                </c:pt>
                <c:pt idx="2">
                  <c:v>38.615384615384613</c:v>
                </c:pt>
                <c:pt idx="3">
                  <c:v>41.17307692307692</c:v>
                </c:pt>
                <c:pt idx="4">
                  <c:v>43.730769230769226</c:v>
                </c:pt>
                <c:pt idx="5">
                  <c:v>46.288461538461533</c:v>
                </c:pt>
                <c:pt idx="6">
                  <c:v>48.84615384615384</c:v>
                </c:pt>
                <c:pt idx="7">
                  <c:v>51.403846153846146</c:v>
                </c:pt>
                <c:pt idx="8">
                  <c:v>53.961538461538453</c:v>
                </c:pt>
                <c:pt idx="9">
                  <c:v>56.519230769230759</c:v>
                </c:pt>
                <c:pt idx="10">
                  <c:v>59.076923076923066</c:v>
                </c:pt>
                <c:pt idx="11">
                  <c:v>61.634615384615373</c:v>
                </c:pt>
                <c:pt idx="12">
                  <c:v>64.192307692307679</c:v>
                </c:pt>
                <c:pt idx="13">
                  <c:v>66.749999999999986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0DD-4D18-B13A-34DCA179F78D}"/>
            </c:ext>
          </c:extLst>
        </c:ser>
        <c:ser>
          <c:idx val="1"/>
          <c:order val="1"/>
          <c:tx>
            <c:strRef>
              <c:f>'targets graph'!$B$5</c:f>
              <c:strCache>
                <c:ptCount val="1"/>
                <c:pt idx="0">
                  <c:v>Asian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graph'!$C$5:$P$5</c:f>
              <c:numCache>
                <c:formatCode>0.0</c:formatCode>
                <c:ptCount val="14"/>
                <c:pt idx="0">
                  <c:v>66.599999999999994</c:v>
                </c:pt>
                <c:pt idx="1">
                  <c:v>67.884615384615373</c:v>
                </c:pt>
                <c:pt idx="2">
                  <c:v>69.169230769230751</c:v>
                </c:pt>
                <c:pt idx="3">
                  <c:v>70.453846153846129</c:v>
                </c:pt>
                <c:pt idx="4">
                  <c:v>71.738461538461507</c:v>
                </c:pt>
                <c:pt idx="5">
                  <c:v>73.023076923076886</c:v>
                </c:pt>
                <c:pt idx="6">
                  <c:v>74.307692307692264</c:v>
                </c:pt>
                <c:pt idx="7">
                  <c:v>75.592307692307642</c:v>
                </c:pt>
                <c:pt idx="8">
                  <c:v>76.876923076923021</c:v>
                </c:pt>
                <c:pt idx="9">
                  <c:v>78.161538461538399</c:v>
                </c:pt>
                <c:pt idx="10">
                  <c:v>79.446153846153777</c:v>
                </c:pt>
                <c:pt idx="11">
                  <c:v>80.730769230769155</c:v>
                </c:pt>
                <c:pt idx="12">
                  <c:v>82.015384615384534</c:v>
                </c:pt>
                <c:pt idx="13">
                  <c:v>83.299999999999912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0DD-4D18-B13A-34DCA179F78D}"/>
            </c:ext>
          </c:extLst>
        </c:ser>
        <c:ser>
          <c:idx val="2"/>
          <c:order val="2"/>
          <c:tx>
            <c:strRef>
              <c:f>'targets graph'!$B$6</c:f>
              <c:strCache>
                <c:ptCount val="1"/>
                <c:pt idx="0">
                  <c:v>Black/African American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graph'!$C$6:$P$6</c:f>
              <c:numCache>
                <c:formatCode>0.0</c:formatCode>
                <c:ptCount val="14"/>
                <c:pt idx="0">
                  <c:v>23.1</c:v>
                </c:pt>
                <c:pt idx="1">
                  <c:v>26.05769230769231</c:v>
                </c:pt>
                <c:pt idx="2">
                  <c:v>29.015384615384619</c:v>
                </c:pt>
                <c:pt idx="3">
                  <c:v>31.973076923076928</c:v>
                </c:pt>
                <c:pt idx="4">
                  <c:v>34.930769230769236</c:v>
                </c:pt>
                <c:pt idx="5">
                  <c:v>37.888461538461542</c:v>
                </c:pt>
                <c:pt idx="6">
                  <c:v>40.846153846153847</c:v>
                </c:pt>
                <c:pt idx="7">
                  <c:v>43.803846153846152</c:v>
                </c:pt>
                <c:pt idx="8">
                  <c:v>46.761538461538457</c:v>
                </c:pt>
                <c:pt idx="9">
                  <c:v>49.719230769230762</c:v>
                </c:pt>
                <c:pt idx="10">
                  <c:v>52.676923076923067</c:v>
                </c:pt>
                <c:pt idx="11">
                  <c:v>55.634615384615373</c:v>
                </c:pt>
                <c:pt idx="12">
                  <c:v>58.592307692307678</c:v>
                </c:pt>
                <c:pt idx="13">
                  <c:v>61.549999999999983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0DD-4D18-B13A-34DCA179F78D}"/>
            </c:ext>
          </c:extLst>
        </c:ser>
        <c:ser>
          <c:idx val="3"/>
          <c:order val="3"/>
          <c:tx>
            <c:strRef>
              <c:f>'targets graph'!$B$7</c:f>
              <c:strCache>
                <c:ptCount val="1"/>
                <c:pt idx="0">
                  <c:v>Hispanic/Latino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graph'!$C$7:$P$7</c:f>
              <c:numCache>
                <c:formatCode>0.0</c:formatCode>
                <c:ptCount val="14"/>
                <c:pt idx="0">
                  <c:v>24.599999999999998</c:v>
                </c:pt>
                <c:pt idx="1">
                  <c:v>27.5</c:v>
                </c:pt>
                <c:pt idx="2">
                  <c:v>30.4</c:v>
                </c:pt>
                <c:pt idx="3">
                  <c:v>33.299999999999997</c:v>
                </c:pt>
                <c:pt idx="4">
                  <c:v>36.199999999999996</c:v>
                </c:pt>
                <c:pt idx="5">
                  <c:v>39.099999999999994</c:v>
                </c:pt>
                <c:pt idx="6">
                  <c:v>41.999999999999993</c:v>
                </c:pt>
                <c:pt idx="7">
                  <c:v>44.899999999999991</c:v>
                </c:pt>
                <c:pt idx="8">
                  <c:v>47.79999999999999</c:v>
                </c:pt>
                <c:pt idx="9">
                  <c:v>50.699999999999989</c:v>
                </c:pt>
                <c:pt idx="10">
                  <c:v>53.599999999999987</c:v>
                </c:pt>
                <c:pt idx="11">
                  <c:v>56.499999999999986</c:v>
                </c:pt>
                <c:pt idx="12">
                  <c:v>59.399999999999984</c:v>
                </c:pt>
                <c:pt idx="13">
                  <c:v>62.299999999999983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0DD-4D18-B13A-34DCA179F78D}"/>
            </c:ext>
          </c:extLst>
        </c:ser>
        <c:ser>
          <c:idx val="4"/>
          <c:order val="4"/>
          <c:tx>
            <c:strRef>
              <c:f>'targets graph'!$B$8</c:f>
              <c:strCache>
                <c:ptCount val="1"/>
                <c:pt idx="0">
                  <c:v>Hawaiian/Pacific Islander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graph'!$C$8:$P$8</c:f>
              <c:numCache>
                <c:formatCode>0.0</c:formatCode>
                <c:ptCount val="14"/>
                <c:pt idx="0">
                  <c:v>42.300000000000004</c:v>
                </c:pt>
                <c:pt idx="1">
                  <c:v>44.519230769230774</c:v>
                </c:pt>
                <c:pt idx="2">
                  <c:v>46.738461538461543</c:v>
                </c:pt>
                <c:pt idx="3">
                  <c:v>48.957692307692312</c:v>
                </c:pt>
                <c:pt idx="4">
                  <c:v>51.176923076923082</c:v>
                </c:pt>
                <c:pt idx="5">
                  <c:v>53.396153846153851</c:v>
                </c:pt>
                <c:pt idx="6">
                  <c:v>55.61538461538462</c:v>
                </c:pt>
                <c:pt idx="7">
                  <c:v>57.83461538461539</c:v>
                </c:pt>
                <c:pt idx="8">
                  <c:v>60.053846153846159</c:v>
                </c:pt>
                <c:pt idx="9">
                  <c:v>62.273076923076928</c:v>
                </c:pt>
                <c:pt idx="10">
                  <c:v>64.492307692307691</c:v>
                </c:pt>
                <c:pt idx="11">
                  <c:v>66.711538461538453</c:v>
                </c:pt>
                <c:pt idx="12">
                  <c:v>68.930769230769215</c:v>
                </c:pt>
                <c:pt idx="13">
                  <c:v>71.149999999999977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0DD-4D18-B13A-34DCA179F78D}"/>
            </c:ext>
          </c:extLst>
        </c:ser>
        <c:ser>
          <c:idx val="5"/>
          <c:order val="5"/>
          <c:tx>
            <c:strRef>
              <c:f>'targets graph'!$B$9</c:f>
              <c:strCache>
                <c:ptCount val="1"/>
                <c:pt idx="0">
                  <c:v>White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graph'!$C$9:$P$9</c:f>
              <c:numCache>
                <c:formatCode>0.0</c:formatCode>
                <c:ptCount val="14"/>
                <c:pt idx="0">
                  <c:v>52.199999999999996</c:v>
                </c:pt>
                <c:pt idx="1">
                  <c:v>54.038461538461533</c:v>
                </c:pt>
                <c:pt idx="2">
                  <c:v>55.87692307692307</c:v>
                </c:pt>
                <c:pt idx="3">
                  <c:v>57.715384615384608</c:v>
                </c:pt>
                <c:pt idx="4">
                  <c:v>59.553846153846145</c:v>
                </c:pt>
                <c:pt idx="5">
                  <c:v>61.392307692307682</c:v>
                </c:pt>
                <c:pt idx="6">
                  <c:v>63.230769230769219</c:v>
                </c:pt>
                <c:pt idx="7">
                  <c:v>65.069230769230757</c:v>
                </c:pt>
                <c:pt idx="8">
                  <c:v>66.907692307692301</c:v>
                </c:pt>
                <c:pt idx="9">
                  <c:v>68.746153846153845</c:v>
                </c:pt>
                <c:pt idx="10">
                  <c:v>70.58461538461539</c:v>
                </c:pt>
                <c:pt idx="11">
                  <c:v>72.423076923076934</c:v>
                </c:pt>
                <c:pt idx="12">
                  <c:v>74.261538461538478</c:v>
                </c:pt>
                <c:pt idx="13">
                  <c:v>76.100000000000023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0DD-4D18-B13A-34DCA179F78D}"/>
            </c:ext>
          </c:extLst>
        </c:ser>
        <c:ser>
          <c:idx val="6"/>
          <c:order val="6"/>
          <c:tx>
            <c:strRef>
              <c:f>'targets graph'!$B$10</c:f>
              <c:strCache>
                <c:ptCount val="1"/>
                <c:pt idx="0">
                  <c:v>Two or More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graph'!$C$10:$P$10</c:f>
              <c:numCache>
                <c:formatCode>0.0</c:formatCode>
                <c:ptCount val="14"/>
                <c:pt idx="0">
                  <c:v>44.6</c:v>
                </c:pt>
                <c:pt idx="1">
                  <c:v>46.730769230769234</c:v>
                </c:pt>
                <c:pt idx="2">
                  <c:v>48.861538461538466</c:v>
                </c:pt>
                <c:pt idx="3">
                  <c:v>50.992307692307698</c:v>
                </c:pt>
                <c:pt idx="4">
                  <c:v>53.12307692307693</c:v>
                </c:pt>
                <c:pt idx="5">
                  <c:v>55.253846153846162</c:v>
                </c:pt>
                <c:pt idx="6">
                  <c:v>57.384615384615394</c:v>
                </c:pt>
                <c:pt idx="7">
                  <c:v>59.515384615384626</c:v>
                </c:pt>
                <c:pt idx="8">
                  <c:v>61.646153846153858</c:v>
                </c:pt>
                <c:pt idx="9">
                  <c:v>63.77692307692309</c:v>
                </c:pt>
                <c:pt idx="10">
                  <c:v>65.907692307692315</c:v>
                </c:pt>
                <c:pt idx="11">
                  <c:v>68.038461538461547</c:v>
                </c:pt>
                <c:pt idx="12">
                  <c:v>70.169230769230779</c:v>
                </c:pt>
                <c:pt idx="13">
                  <c:v>72.300000000000011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70DD-4D18-B13A-34DCA179F78D}"/>
            </c:ext>
          </c:extLst>
        </c:ser>
        <c:ser>
          <c:idx val="7"/>
          <c:order val="7"/>
          <c:tx>
            <c:strRef>
              <c:f>'targets graph'!$B$11</c:f>
              <c:strCache>
                <c:ptCount val="1"/>
                <c:pt idx="0">
                  <c:v>SWD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graph'!$C$11:$P$11</c:f>
              <c:numCache>
                <c:formatCode>0.0</c:formatCode>
                <c:ptCount val="14"/>
                <c:pt idx="0">
                  <c:v>6.6</c:v>
                </c:pt>
                <c:pt idx="1">
                  <c:v>10.192307692307692</c:v>
                </c:pt>
                <c:pt idx="2">
                  <c:v>13.784615384615384</c:v>
                </c:pt>
                <c:pt idx="3">
                  <c:v>17.376923076923077</c:v>
                </c:pt>
                <c:pt idx="4">
                  <c:v>20.969230769230769</c:v>
                </c:pt>
                <c:pt idx="5">
                  <c:v>24.561538461538461</c:v>
                </c:pt>
                <c:pt idx="6">
                  <c:v>28.153846153846153</c:v>
                </c:pt>
                <c:pt idx="7">
                  <c:v>31.746153846153845</c:v>
                </c:pt>
                <c:pt idx="8">
                  <c:v>35.338461538461537</c:v>
                </c:pt>
                <c:pt idx="9">
                  <c:v>38.930769230769229</c:v>
                </c:pt>
                <c:pt idx="10">
                  <c:v>42.523076923076921</c:v>
                </c:pt>
                <c:pt idx="11">
                  <c:v>46.115384615384613</c:v>
                </c:pt>
                <c:pt idx="12">
                  <c:v>49.707692307692305</c:v>
                </c:pt>
                <c:pt idx="13">
                  <c:v>53.3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70DD-4D18-B13A-34DCA179F78D}"/>
            </c:ext>
          </c:extLst>
        </c:ser>
        <c:ser>
          <c:idx val="8"/>
          <c:order val="8"/>
          <c:tx>
            <c:strRef>
              <c:f>'targets graph'!$B$12</c:f>
              <c:strCache>
                <c:ptCount val="1"/>
                <c:pt idx="0">
                  <c:v>LEP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graph'!$C$12:$P$12</c:f>
              <c:numCache>
                <c:formatCode>0.0</c:formatCode>
                <c:ptCount val="14"/>
                <c:pt idx="0">
                  <c:v>4.0999999999999996</c:v>
                </c:pt>
                <c:pt idx="1">
                  <c:v>7.7884615384615383</c:v>
                </c:pt>
                <c:pt idx="2">
                  <c:v>11.476923076923077</c:v>
                </c:pt>
                <c:pt idx="3">
                  <c:v>15.165384615384616</c:v>
                </c:pt>
                <c:pt idx="4">
                  <c:v>18.853846153846156</c:v>
                </c:pt>
                <c:pt idx="5">
                  <c:v>22.542307692307695</c:v>
                </c:pt>
                <c:pt idx="6">
                  <c:v>26.230769230769234</c:v>
                </c:pt>
                <c:pt idx="7">
                  <c:v>29.919230769230772</c:v>
                </c:pt>
                <c:pt idx="8">
                  <c:v>33.607692307692311</c:v>
                </c:pt>
                <c:pt idx="9">
                  <c:v>37.29615384615385</c:v>
                </c:pt>
                <c:pt idx="10">
                  <c:v>40.984615384615388</c:v>
                </c:pt>
                <c:pt idx="11">
                  <c:v>44.673076923076927</c:v>
                </c:pt>
                <c:pt idx="12">
                  <c:v>48.361538461538466</c:v>
                </c:pt>
                <c:pt idx="13">
                  <c:v>52.050000000000004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70DD-4D18-B13A-34DCA179F78D}"/>
            </c:ext>
          </c:extLst>
        </c:ser>
        <c:ser>
          <c:idx val="9"/>
          <c:order val="9"/>
          <c:tx>
            <c:strRef>
              <c:f>'targets graph'!$B$13</c:f>
              <c:strCache>
                <c:ptCount val="1"/>
                <c:pt idx="0">
                  <c:v>FARMS</c:v>
                </c:pt>
              </c:strCache>
            </c:strRef>
          </c:tx>
          <c:marker>
            <c:symbol val="none"/>
          </c:marker>
          <c:cat>
            <c:numRef>
              <c:f>'targets graph'!$C$3:$P$3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cat>
          <c:val>
            <c:numRef>
              <c:f>'targets graph'!$C$13:$P$13</c:f>
              <c:numCache>
                <c:formatCode>0.0</c:formatCode>
                <c:ptCount val="14"/>
                <c:pt idx="0">
                  <c:v>20.8</c:v>
                </c:pt>
                <c:pt idx="1">
                  <c:v>23.846153846153847</c:v>
                </c:pt>
                <c:pt idx="2">
                  <c:v>26.892307692307693</c:v>
                </c:pt>
                <c:pt idx="3">
                  <c:v>29.938461538461539</c:v>
                </c:pt>
                <c:pt idx="4">
                  <c:v>32.984615384615388</c:v>
                </c:pt>
                <c:pt idx="5">
                  <c:v>36.030769230769238</c:v>
                </c:pt>
                <c:pt idx="6">
                  <c:v>39.076923076923087</c:v>
                </c:pt>
                <c:pt idx="7">
                  <c:v>42.123076923076937</c:v>
                </c:pt>
                <c:pt idx="8">
                  <c:v>45.169230769230786</c:v>
                </c:pt>
                <c:pt idx="9">
                  <c:v>48.215384615384636</c:v>
                </c:pt>
                <c:pt idx="10">
                  <c:v>51.261538461538485</c:v>
                </c:pt>
                <c:pt idx="11">
                  <c:v>54.307692307692335</c:v>
                </c:pt>
                <c:pt idx="12">
                  <c:v>57.353846153846185</c:v>
                </c:pt>
                <c:pt idx="13">
                  <c:v>60.400000000000034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70DD-4D18-B13A-34DCA179F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606400"/>
        <c:axId val="69612288"/>
      </c:lineChart>
      <c:catAx>
        <c:axId val="6960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612288"/>
        <c:crosses val="autoZero"/>
        <c:auto val="1"/>
        <c:lblAlgn val="ctr"/>
        <c:lblOffset val="100"/>
        <c:noMultiLvlLbl val="0"/>
      </c:catAx>
      <c:valAx>
        <c:axId val="69612288"/>
        <c:scaling>
          <c:orientation val="minMax"/>
          <c:max val="10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400" b="0"/>
                </a:pPr>
                <a:r>
                  <a:rPr lang="en-US" sz="1400" b="0" dirty="0"/>
                  <a:t>Percent Proficient</a:t>
                </a:r>
              </a:p>
            </c:rich>
          </c:tx>
          <c:layout>
            <c:manualLayout>
              <c:xMode val="edge"/>
              <c:yMode val="edge"/>
              <c:x val="0.16472590926134234"/>
              <c:y val="9.9738133778972712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69606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0959061791004934"/>
          <c:y val="0.49144571082066973"/>
          <c:w val="0.48414909471061879"/>
          <c:h val="0.1767788353158577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2939632545932"/>
          <c:y val="8.8437591134441537E-2"/>
          <c:w val="0.79984492563429588"/>
          <c:h val="0.6659529017206182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Sheet2!$L$6:$L$15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Sheet2!$K$6:$K$15</c:f>
              <c:numCache>
                <c:formatCode>General</c:formatCode>
                <c:ptCount val="10"/>
                <c:pt idx="0">
                  <c:v>1215</c:v>
                </c:pt>
                <c:pt idx="1">
                  <c:v>1269</c:v>
                </c:pt>
                <c:pt idx="2">
                  <c:v>1196</c:v>
                </c:pt>
                <c:pt idx="3">
                  <c:v>975</c:v>
                </c:pt>
                <c:pt idx="4">
                  <c:v>699</c:v>
                </c:pt>
                <c:pt idx="5">
                  <c:v>613</c:v>
                </c:pt>
                <c:pt idx="6">
                  <c:v>472</c:v>
                </c:pt>
                <c:pt idx="7">
                  <c:v>249</c:v>
                </c:pt>
                <c:pt idx="8">
                  <c:v>121</c:v>
                </c:pt>
                <c:pt idx="9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D2-43C0-9814-88AB50B6FE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848896"/>
        <c:axId val="74850688"/>
      </c:barChart>
      <c:catAx>
        <c:axId val="7484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4850688"/>
        <c:crosses val="autoZero"/>
        <c:auto val="1"/>
        <c:lblAlgn val="ctr"/>
        <c:lblOffset val="100"/>
        <c:noMultiLvlLbl val="0"/>
      </c:catAx>
      <c:valAx>
        <c:axId val="74850688"/>
        <c:scaling>
          <c:orientation val="minMax"/>
          <c:max val="15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4848896"/>
        <c:crosses val="autoZero"/>
        <c:crossBetween val="between"/>
        <c:majorUnit val="500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845B12-56CD-42C0-9D0A-3B993D08F0D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3BFA6F-7E7F-4EA1-9039-0855E1B2A7D6}">
      <dgm:prSet phldrT="[Text]"/>
      <dgm:spPr/>
      <dgm:t>
        <a:bodyPr/>
        <a:lstStyle/>
        <a:p>
          <a:r>
            <a:rPr lang="en-US" dirty="0" smtClean="0"/>
            <a:t>ESSA</a:t>
          </a:r>
          <a:endParaRPr lang="en-US" dirty="0"/>
        </a:p>
      </dgm:t>
    </dgm:pt>
    <dgm:pt modelId="{2C61A6B4-7CE6-47F8-A79E-B0E596170A4A}" type="parTrans" cxnId="{00558589-5C32-43E7-ACAC-5CD136C7A63B}">
      <dgm:prSet/>
      <dgm:spPr/>
      <dgm:t>
        <a:bodyPr/>
        <a:lstStyle/>
        <a:p>
          <a:endParaRPr lang="en-US"/>
        </a:p>
      </dgm:t>
    </dgm:pt>
    <dgm:pt modelId="{BBBB3198-EA03-4494-B11F-1EAE44CA12C3}" type="sibTrans" cxnId="{00558589-5C32-43E7-ACAC-5CD136C7A63B}">
      <dgm:prSet/>
      <dgm:spPr/>
      <dgm:t>
        <a:bodyPr/>
        <a:lstStyle/>
        <a:p>
          <a:endParaRPr lang="en-US"/>
        </a:p>
      </dgm:t>
    </dgm:pt>
    <dgm:pt modelId="{6518CC0A-E76B-45C2-A5DC-B400B3C4D42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Indicators must be of significant weight</a:t>
          </a:r>
          <a:endParaRPr lang="en-US" dirty="0">
            <a:solidFill>
              <a:schemeClr val="tx1"/>
            </a:solidFill>
          </a:endParaRPr>
        </a:p>
      </dgm:t>
    </dgm:pt>
    <dgm:pt modelId="{36152205-8531-4303-A7FD-ABBA1523A112}" type="parTrans" cxnId="{33E164D9-A0C6-41E7-9536-46BD1AA22FAA}">
      <dgm:prSet/>
      <dgm:spPr/>
      <dgm:t>
        <a:bodyPr/>
        <a:lstStyle/>
        <a:p>
          <a:endParaRPr lang="en-US"/>
        </a:p>
      </dgm:t>
    </dgm:pt>
    <dgm:pt modelId="{6C1E13C1-B733-4C34-B967-A872CF6EF8DF}" type="sibTrans" cxnId="{33E164D9-A0C6-41E7-9536-46BD1AA22FAA}">
      <dgm:prSet/>
      <dgm:spPr/>
      <dgm:t>
        <a:bodyPr/>
        <a:lstStyle/>
        <a:p>
          <a:endParaRPr lang="en-US"/>
        </a:p>
      </dgm:t>
    </dgm:pt>
    <dgm:pt modelId="{C8F87F02-3813-4786-9F35-BEE88CFFCAE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Academic must be of greater weight than Non-Academic</a:t>
          </a:r>
          <a:endParaRPr lang="en-US" dirty="0">
            <a:solidFill>
              <a:schemeClr val="tx1"/>
            </a:solidFill>
          </a:endParaRPr>
        </a:p>
      </dgm:t>
    </dgm:pt>
    <dgm:pt modelId="{47DA34DF-82B9-4359-B2FE-29D74267BFEF}" type="parTrans" cxnId="{12D31185-E612-49E3-A064-79B1D3D52C4E}">
      <dgm:prSet/>
      <dgm:spPr/>
      <dgm:t>
        <a:bodyPr/>
        <a:lstStyle/>
        <a:p>
          <a:endParaRPr lang="en-US"/>
        </a:p>
      </dgm:t>
    </dgm:pt>
    <dgm:pt modelId="{4D372A2F-96CF-417E-B875-CFEC677EF396}" type="sibTrans" cxnId="{12D31185-E612-49E3-A064-79B1D3D52C4E}">
      <dgm:prSet/>
      <dgm:spPr/>
      <dgm:t>
        <a:bodyPr/>
        <a:lstStyle/>
        <a:p>
          <a:endParaRPr lang="en-US"/>
        </a:p>
      </dgm:t>
    </dgm:pt>
    <dgm:pt modelId="{CF71E73E-B00F-4333-902B-B488918D3D57}">
      <dgm:prSet phldrT="[Text]"/>
      <dgm:spPr/>
      <dgm:t>
        <a:bodyPr/>
        <a:lstStyle/>
        <a:p>
          <a:r>
            <a:rPr lang="en-US" dirty="0" smtClean="0"/>
            <a:t>Protect Our Schools Act</a:t>
          </a:r>
          <a:endParaRPr lang="en-US" dirty="0"/>
        </a:p>
      </dgm:t>
    </dgm:pt>
    <dgm:pt modelId="{A9B1B018-0136-4BFA-9BDB-4D647395BC05}" type="parTrans" cxnId="{87C435A5-D830-430E-BD7E-53F0DB331CED}">
      <dgm:prSet/>
      <dgm:spPr/>
      <dgm:t>
        <a:bodyPr/>
        <a:lstStyle/>
        <a:p>
          <a:endParaRPr lang="en-US"/>
        </a:p>
      </dgm:t>
    </dgm:pt>
    <dgm:pt modelId="{56B45870-015F-4A72-8E6D-0BF0884B0E63}" type="sibTrans" cxnId="{87C435A5-D830-430E-BD7E-53F0DB331CED}">
      <dgm:prSet/>
      <dgm:spPr/>
      <dgm:t>
        <a:bodyPr/>
        <a:lstStyle/>
        <a:p>
          <a:endParaRPr lang="en-US"/>
        </a:p>
      </dgm:t>
    </dgm:pt>
    <dgm:pt modelId="{B4E67D0A-DDA8-41E3-ABAC-B2CAC89C318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Indicators must be 10%</a:t>
          </a:r>
          <a:endParaRPr lang="en-US" dirty="0">
            <a:solidFill>
              <a:schemeClr val="tx1"/>
            </a:solidFill>
          </a:endParaRPr>
        </a:p>
      </dgm:t>
    </dgm:pt>
    <dgm:pt modelId="{14F0DE0B-F81D-4937-A644-756AA41B562B}" type="parTrans" cxnId="{F721A67C-F32B-4684-AB65-764E2A375542}">
      <dgm:prSet/>
      <dgm:spPr/>
      <dgm:t>
        <a:bodyPr/>
        <a:lstStyle/>
        <a:p>
          <a:endParaRPr lang="en-US"/>
        </a:p>
      </dgm:t>
    </dgm:pt>
    <dgm:pt modelId="{A828301B-88BA-4938-B599-40F1163048DD}" type="sibTrans" cxnId="{F721A67C-F32B-4684-AB65-764E2A375542}">
      <dgm:prSet/>
      <dgm:spPr/>
      <dgm:t>
        <a:bodyPr/>
        <a:lstStyle/>
        <a:p>
          <a:endParaRPr lang="en-US"/>
        </a:p>
      </dgm:t>
    </dgm:pt>
    <dgm:pt modelId="{16135789-5DB8-4BEC-876C-DE2A49B7C1F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Academic must be 65% and Non-Academic must be 35%</a:t>
          </a:r>
          <a:endParaRPr lang="en-US" dirty="0">
            <a:solidFill>
              <a:schemeClr val="tx1"/>
            </a:solidFill>
          </a:endParaRPr>
        </a:p>
      </dgm:t>
    </dgm:pt>
    <dgm:pt modelId="{A0EA5BF9-3332-4728-861B-8616B8665664}" type="parTrans" cxnId="{45266438-2649-47B7-BE25-EE66804B6735}">
      <dgm:prSet/>
      <dgm:spPr/>
      <dgm:t>
        <a:bodyPr/>
        <a:lstStyle/>
        <a:p>
          <a:endParaRPr lang="en-US"/>
        </a:p>
      </dgm:t>
    </dgm:pt>
    <dgm:pt modelId="{EB6747CD-FE52-42C7-AD24-5C9D1A41BFDC}" type="sibTrans" cxnId="{45266438-2649-47B7-BE25-EE66804B6735}">
      <dgm:prSet/>
      <dgm:spPr/>
      <dgm:t>
        <a:bodyPr/>
        <a:lstStyle/>
        <a:p>
          <a:endParaRPr lang="en-US"/>
        </a:p>
      </dgm:t>
    </dgm:pt>
    <dgm:pt modelId="{C067622F-E3DB-4E71-AE40-46495A2111A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3 Categories for Indicators and Final Summative</a:t>
          </a:r>
          <a:endParaRPr lang="en-US" dirty="0">
            <a:solidFill>
              <a:schemeClr val="tx1"/>
            </a:solidFill>
          </a:endParaRPr>
        </a:p>
      </dgm:t>
    </dgm:pt>
    <dgm:pt modelId="{D46F948E-A888-4A2E-AA48-8DB3A9AC58E7}" type="parTrans" cxnId="{CE6E999F-CD1F-4245-A61C-3F36E8071F29}">
      <dgm:prSet/>
      <dgm:spPr/>
      <dgm:t>
        <a:bodyPr/>
        <a:lstStyle/>
        <a:p>
          <a:endParaRPr lang="en-US"/>
        </a:p>
      </dgm:t>
    </dgm:pt>
    <dgm:pt modelId="{104FAF1E-E2AE-43CA-87C7-F1E95E2B08AC}" type="sibTrans" cxnId="{CE6E999F-CD1F-4245-A61C-3F36E8071F29}">
      <dgm:prSet/>
      <dgm:spPr/>
      <dgm:t>
        <a:bodyPr/>
        <a:lstStyle/>
        <a:p>
          <a:endParaRPr lang="en-US"/>
        </a:p>
      </dgm:t>
    </dgm:pt>
    <dgm:pt modelId="{DF514315-D2FC-462F-B503-8E6121FFF28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Cannot be A-F</a:t>
          </a:r>
          <a:endParaRPr lang="en-US" dirty="0">
            <a:solidFill>
              <a:schemeClr val="tx1"/>
            </a:solidFill>
          </a:endParaRPr>
        </a:p>
      </dgm:t>
    </dgm:pt>
    <dgm:pt modelId="{FE85B50F-B29D-4D2C-A45D-3FF2454B6646}" type="parTrans" cxnId="{CF9E7371-C1FA-4AEA-9EBE-DF8C676B5DB4}">
      <dgm:prSet/>
      <dgm:spPr/>
      <dgm:t>
        <a:bodyPr/>
        <a:lstStyle/>
        <a:p>
          <a:endParaRPr lang="en-US"/>
        </a:p>
      </dgm:t>
    </dgm:pt>
    <dgm:pt modelId="{DDA8F68F-A778-49BE-B1B3-04468BD5F79B}" type="sibTrans" cxnId="{CF9E7371-C1FA-4AEA-9EBE-DF8C676B5DB4}">
      <dgm:prSet/>
      <dgm:spPr/>
      <dgm:t>
        <a:bodyPr/>
        <a:lstStyle/>
        <a:p>
          <a:endParaRPr lang="en-US"/>
        </a:p>
      </dgm:t>
    </dgm:pt>
    <dgm:pt modelId="{FDCCED6F-ADA5-4078-B62F-73D1946CD0A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No/Minimal Summative calculation requirements</a:t>
          </a:r>
          <a:endParaRPr lang="en-US" dirty="0">
            <a:solidFill>
              <a:schemeClr val="tx1"/>
            </a:solidFill>
          </a:endParaRPr>
        </a:p>
      </dgm:t>
    </dgm:pt>
    <dgm:pt modelId="{56302720-B608-410D-9B8A-9C3B582ACFDD}" type="parTrans" cxnId="{D6F1BB33-F9DD-400A-A518-210E687D48CC}">
      <dgm:prSet/>
      <dgm:spPr/>
      <dgm:t>
        <a:bodyPr/>
        <a:lstStyle/>
        <a:p>
          <a:endParaRPr lang="en-US"/>
        </a:p>
      </dgm:t>
    </dgm:pt>
    <dgm:pt modelId="{DAE03CC6-735B-4506-AFE1-76AB985D4EE2}" type="sibTrans" cxnId="{D6F1BB33-F9DD-400A-A518-210E687D48CC}">
      <dgm:prSet/>
      <dgm:spPr/>
      <dgm:t>
        <a:bodyPr/>
        <a:lstStyle/>
        <a:p>
          <a:endParaRPr lang="en-US"/>
        </a:p>
      </dgm:t>
    </dgm:pt>
    <dgm:pt modelId="{F04FF788-7847-4529-B5AB-E6CF9B6A5D2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Summative must use percentiles</a:t>
          </a:r>
          <a:endParaRPr lang="en-US" dirty="0">
            <a:solidFill>
              <a:schemeClr val="tx1"/>
            </a:solidFill>
          </a:endParaRPr>
        </a:p>
      </dgm:t>
    </dgm:pt>
    <dgm:pt modelId="{144775FA-2C87-40FF-BC79-B527DC56E644}" type="parTrans" cxnId="{4940AE16-37B2-46A8-99FF-A703EF89A2FA}">
      <dgm:prSet/>
      <dgm:spPr/>
      <dgm:t>
        <a:bodyPr/>
        <a:lstStyle/>
        <a:p>
          <a:endParaRPr lang="en-US"/>
        </a:p>
      </dgm:t>
    </dgm:pt>
    <dgm:pt modelId="{198003B8-EDDA-4EFF-ABE6-0CDFCA790335}" type="sibTrans" cxnId="{4940AE16-37B2-46A8-99FF-A703EF89A2FA}">
      <dgm:prSet/>
      <dgm:spPr/>
      <dgm:t>
        <a:bodyPr/>
        <a:lstStyle/>
        <a:p>
          <a:endParaRPr lang="en-US"/>
        </a:p>
      </dgm:t>
    </dgm:pt>
    <dgm:pt modelId="{35179D84-6A7C-4343-A578-5FACECC6EFE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Non-Academic indicators must be valid and reliable</a:t>
          </a:r>
          <a:endParaRPr lang="en-US" dirty="0">
            <a:solidFill>
              <a:schemeClr val="tx1"/>
            </a:solidFill>
          </a:endParaRPr>
        </a:p>
      </dgm:t>
    </dgm:pt>
    <dgm:pt modelId="{76E3341F-F352-40ED-A5DA-E7D2554D1A44}" type="parTrans" cxnId="{7F3FAADD-AD0B-4EA7-8AA3-842E4875944B}">
      <dgm:prSet/>
      <dgm:spPr/>
      <dgm:t>
        <a:bodyPr/>
        <a:lstStyle/>
        <a:p>
          <a:endParaRPr lang="en-US"/>
        </a:p>
      </dgm:t>
    </dgm:pt>
    <dgm:pt modelId="{80F08E73-F127-49D4-A910-629D1FCB295E}" type="sibTrans" cxnId="{7F3FAADD-AD0B-4EA7-8AA3-842E4875944B}">
      <dgm:prSet/>
      <dgm:spPr/>
      <dgm:t>
        <a:bodyPr/>
        <a:lstStyle/>
        <a:p>
          <a:endParaRPr lang="en-US"/>
        </a:p>
      </dgm:t>
    </dgm:pt>
    <dgm:pt modelId="{CE20AD73-E195-458A-BB9A-117F921C239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Non-Academic indicators must include a survey and each measure must be at least 10%</a:t>
          </a:r>
          <a:endParaRPr lang="en-US" dirty="0">
            <a:solidFill>
              <a:schemeClr val="tx1"/>
            </a:solidFill>
          </a:endParaRPr>
        </a:p>
      </dgm:t>
    </dgm:pt>
    <dgm:pt modelId="{23C40F0A-4CB4-4F1F-A5A2-3CF8C7E39787}" type="parTrans" cxnId="{E2B80196-6B4E-4D98-9068-8C3506D9D546}">
      <dgm:prSet/>
      <dgm:spPr/>
      <dgm:t>
        <a:bodyPr/>
        <a:lstStyle/>
        <a:p>
          <a:endParaRPr lang="en-US"/>
        </a:p>
      </dgm:t>
    </dgm:pt>
    <dgm:pt modelId="{19D8908D-B9D7-41AE-B139-A80F7BEF8BA5}" type="sibTrans" cxnId="{E2B80196-6B4E-4D98-9068-8C3506D9D546}">
      <dgm:prSet/>
      <dgm:spPr/>
      <dgm:t>
        <a:bodyPr/>
        <a:lstStyle/>
        <a:p>
          <a:endParaRPr lang="en-US"/>
        </a:p>
      </dgm:t>
    </dgm:pt>
    <dgm:pt modelId="{41E7B685-6E4A-4716-A416-94477E47B802}" type="pres">
      <dgm:prSet presAssocID="{01845B12-56CD-42C0-9D0A-3B993D08F0D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B5E58A-19C1-493C-8B17-DA20B0BAC9FC}" type="pres">
      <dgm:prSet presAssocID="{CB3BFA6F-7E7F-4EA1-9039-0855E1B2A7D6}" presName="compNode" presStyleCnt="0"/>
      <dgm:spPr/>
    </dgm:pt>
    <dgm:pt modelId="{48EACAD4-460A-47A7-BB19-C04103586AE4}" type="pres">
      <dgm:prSet presAssocID="{CB3BFA6F-7E7F-4EA1-9039-0855E1B2A7D6}" presName="aNode" presStyleLbl="bgShp" presStyleIdx="0" presStyleCnt="2" custLinFactNeighborX="1987" custLinFactNeighborY="12542"/>
      <dgm:spPr/>
      <dgm:t>
        <a:bodyPr/>
        <a:lstStyle/>
        <a:p>
          <a:endParaRPr lang="en-US"/>
        </a:p>
      </dgm:t>
    </dgm:pt>
    <dgm:pt modelId="{D24B4A7E-C83F-49B6-B149-EC871CB62F1F}" type="pres">
      <dgm:prSet presAssocID="{CB3BFA6F-7E7F-4EA1-9039-0855E1B2A7D6}" presName="textNode" presStyleLbl="bgShp" presStyleIdx="0" presStyleCnt="2"/>
      <dgm:spPr/>
      <dgm:t>
        <a:bodyPr/>
        <a:lstStyle/>
        <a:p>
          <a:endParaRPr lang="en-US"/>
        </a:p>
      </dgm:t>
    </dgm:pt>
    <dgm:pt modelId="{38770B0A-4739-4D46-B428-83AEB221B8DE}" type="pres">
      <dgm:prSet presAssocID="{CB3BFA6F-7E7F-4EA1-9039-0855E1B2A7D6}" presName="compChildNode" presStyleCnt="0"/>
      <dgm:spPr/>
    </dgm:pt>
    <dgm:pt modelId="{17E36CC3-1D9C-4F68-9969-C47A4C0E9AEC}" type="pres">
      <dgm:prSet presAssocID="{CB3BFA6F-7E7F-4EA1-9039-0855E1B2A7D6}" presName="theInnerList" presStyleCnt="0"/>
      <dgm:spPr/>
    </dgm:pt>
    <dgm:pt modelId="{843556C1-5DED-4773-AE6F-38D7FEA876A5}" type="pres">
      <dgm:prSet presAssocID="{6518CC0A-E76B-45C2-A5DC-B400B3C4D42C}" presName="childNode" presStyleLbl="node1" presStyleIdx="0" presStyleCnt="10" custLinFactNeighborX="1109" custLinFactNeighborY="12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ABB9B1-D202-43BB-BA01-B097BCD9EC35}" type="pres">
      <dgm:prSet presAssocID="{6518CC0A-E76B-45C2-A5DC-B400B3C4D42C}" presName="aSpace2" presStyleCnt="0"/>
      <dgm:spPr/>
    </dgm:pt>
    <dgm:pt modelId="{8B202642-4A05-44A2-AC32-237AC12B82B0}" type="pres">
      <dgm:prSet presAssocID="{C8F87F02-3813-4786-9F35-BEE88CFFCAEB}" presName="child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86056F-DC1A-40FE-A1C7-F179A7CF446A}" type="pres">
      <dgm:prSet presAssocID="{C8F87F02-3813-4786-9F35-BEE88CFFCAEB}" presName="aSpace2" presStyleCnt="0"/>
      <dgm:spPr/>
    </dgm:pt>
    <dgm:pt modelId="{AD171498-F616-457C-9592-1358ECBDAD5A}" type="pres">
      <dgm:prSet presAssocID="{35179D84-6A7C-4343-A578-5FACECC6EFEB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CCB18-9B0A-4051-831C-901ADBDEA1F4}" type="pres">
      <dgm:prSet presAssocID="{35179D84-6A7C-4343-A578-5FACECC6EFEB}" presName="aSpace2" presStyleCnt="0"/>
      <dgm:spPr/>
    </dgm:pt>
    <dgm:pt modelId="{907F459E-005F-4D60-96E9-081631256E3E}" type="pres">
      <dgm:prSet presAssocID="{C067622F-E3DB-4E71-AE40-46495A2111A2}" presName="child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AA722-1E2D-468A-AF12-4B628D64173E}" type="pres">
      <dgm:prSet presAssocID="{C067622F-E3DB-4E71-AE40-46495A2111A2}" presName="aSpace2" presStyleCnt="0"/>
      <dgm:spPr/>
    </dgm:pt>
    <dgm:pt modelId="{21A6CDAA-EFBA-4600-AFC6-DCB36317E938}" type="pres">
      <dgm:prSet presAssocID="{FDCCED6F-ADA5-4078-B62F-73D1946CD0A0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12FBF-3F55-44E4-95A8-E9749BC407AC}" type="pres">
      <dgm:prSet presAssocID="{CB3BFA6F-7E7F-4EA1-9039-0855E1B2A7D6}" presName="aSpace" presStyleCnt="0"/>
      <dgm:spPr/>
    </dgm:pt>
    <dgm:pt modelId="{B305BB23-BD5B-40B4-B0B1-16F76E047372}" type="pres">
      <dgm:prSet presAssocID="{CF71E73E-B00F-4333-902B-B488918D3D57}" presName="compNode" presStyleCnt="0"/>
      <dgm:spPr/>
    </dgm:pt>
    <dgm:pt modelId="{FB3D8F4F-EFBC-4C74-BF0F-6F9171718B6C}" type="pres">
      <dgm:prSet presAssocID="{CF71E73E-B00F-4333-902B-B488918D3D57}" presName="aNode" presStyleLbl="bgShp" presStyleIdx="1" presStyleCnt="2" custScaleX="88646" custLinFactNeighborX="22755" custLinFactNeighborY="-288"/>
      <dgm:spPr/>
      <dgm:t>
        <a:bodyPr/>
        <a:lstStyle/>
        <a:p>
          <a:endParaRPr lang="en-US"/>
        </a:p>
      </dgm:t>
    </dgm:pt>
    <dgm:pt modelId="{3B6E8288-EAAF-481C-812E-6E55EDD0758B}" type="pres">
      <dgm:prSet presAssocID="{CF71E73E-B00F-4333-902B-B488918D3D57}" presName="textNode" presStyleLbl="bgShp" presStyleIdx="1" presStyleCnt="2"/>
      <dgm:spPr/>
      <dgm:t>
        <a:bodyPr/>
        <a:lstStyle/>
        <a:p>
          <a:endParaRPr lang="en-US"/>
        </a:p>
      </dgm:t>
    </dgm:pt>
    <dgm:pt modelId="{E5264785-2376-416F-A5DF-30A6568A30EC}" type="pres">
      <dgm:prSet presAssocID="{CF71E73E-B00F-4333-902B-B488918D3D57}" presName="compChildNode" presStyleCnt="0"/>
      <dgm:spPr/>
    </dgm:pt>
    <dgm:pt modelId="{746F5D80-537B-4559-8D5F-03BC1DB4D846}" type="pres">
      <dgm:prSet presAssocID="{CF71E73E-B00F-4333-902B-B488918D3D57}" presName="theInnerList" presStyleCnt="0"/>
      <dgm:spPr/>
    </dgm:pt>
    <dgm:pt modelId="{E1B8B0DF-6E32-4BC7-ADED-80CD6B550D6F}" type="pres">
      <dgm:prSet presAssocID="{B4E67D0A-DDA8-41E3-ABAC-B2CAC89C318F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91009-ED59-42A6-94DC-6CD06A722A22}" type="pres">
      <dgm:prSet presAssocID="{B4E67D0A-DDA8-41E3-ABAC-B2CAC89C318F}" presName="aSpace2" presStyleCnt="0"/>
      <dgm:spPr/>
    </dgm:pt>
    <dgm:pt modelId="{F3ECF1A4-0C82-4E5A-A3C0-BBEAF1F0B315}" type="pres">
      <dgm:prSet presAssocID="{16135789-5DB8-4BEC-876C-DE2A49B7C1F6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832EDA-0FAB-43B9-B102-DACB0E28AEF5}" type="pres">
      <dgm:prSet presAssocID="{16135789-5DB8-4BEC-876C-DE2A49B7C1F6}" presName="aSpace2" presStyleCnt="0"/>
      <dgm:spPr/>
    </dgm:pt>
    <dgm:pt modelId="{7EC6EEE3-87FF-4778-BFD9-6D654110898E}" type="pres">
      <dgm:prSet presAssocID="{CE20AD73-E195-458A-BB9A-117F921C239C}" presName="child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20ACD4-C9EA-4E38-A31B-AF05BD2762D7}" type="pres">
      <dgm:prSet presAssocID="{CE20AD73-E195-458A-BB9A-117F921C239C}" presName="aSpace2" presStyleCnt="0"/>
      <dgm:spPr/>
    </dgm:pt>
    <dgm:pt modelId="{D99B8000-481B-4E6E-83F8-777DF777AB09}" type="pres">
      <dgm:prSet presAssocID="{DF514315-D2FC-462F-B503-8E6121FFF286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95FBA-37E4-400C-A1AE-57DBCA1819A8}" type="pres">
      <dgm:prSet presAssocID="{DF514315-D2FC-462F-B503-8E6121FFF286}" presName="aSpace2" presStyleCnt="0"/>
      <dgm:spPr/>
    </dgm:pt>
    <dgm:pt modelId="{160090F9-6F4D-4A28-B34E-485C24636C00}" type="pres">
      <dgm:prSet presAssocID="{F04FF788-7847-4529-B5AB-E6CF9B6A5D24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9E7371-C1FA-4AEA-9EBE-DF8C676B5DB4}" srcId="{CF71E73E-B00F-4333-902B-B488918D3D57}" destId="{DF514315-D2FC-462F-B503-8E6121FFF286}" srcOrd="3" destOrd="0" parTransId="{FE85B50F-B29D-4D2C-A45D-3FF2454B6646}" sibTransId="{DDA8F68F-A778-49BE-B1B3-04468BD5F79B}"/>
    <dgm:cxn modelId="{4940AE16-37B2-46A8-99FF-A703EF89A2FA}" srcId="{CF71E73E-B00F-4333-902B-B488918D3D57}" destId="{F04FF788-7847-4529-B5AB-E6CF9B6A5D24}" srcOrd="4" destOrd="0" parTransId="{144775FA-2C87-40FF-BC79-B527DC56E644}" sibTransId="{198003B8-EDDA-4EFF-ABE6-0CDFCA790335}"/>
    <dgm:cxn modelId="{956E3C19-38F3-4C01-B27F-D2A52694DB8E}" type="presOf" srcId="{CB3BFA6F-7E7F-4EA1-9039-0855E1B2A7D6}" destId="{48EACAD4-460A-47A7-BB19-C04103586AE4}" srcOrd="0" destOrd="0" presId="urn:microsoft.com/office/officeart/2005/8/layout/lProcess2"/>
    <dgm:cxn modelId="{15BD5567-A94A-4005-936E-CF18DDF56988}" type="presOf" srcId="{16135789-5DB8-4BEC-876C-DE2A49B7C1F6}" destId="{F3ECF1A4-0C82-4E5A-A3C0-BBEAF1F0B315}" srcOrd="0" destOrd="0" presId="urn:microsoft.com/office/officeart/2005/8/layout/lProcess2"/>
    <dgm:cxn modelId="{00558589-5C32-43E7-ACAC-5CD136C7A63B}" srcId="{01845B12-56CD-42C0-9D0A-3B993D08F0DC}" destId="{CB3BFA6F-7E7F-4EA1-9039-0855E1B2A7D6}" srcOrd="0" destOrd="0" parTransId="{2C61A6B4-7CE6-47F8-A79E-B0E596170A4A}" sibTransId="{BBBB3198-EA03-4494-B11F-1EAE44CA12C3}"/>
    <dgm:cxn modelId="{E2B80196-6B4E-4D98-9068-8C3506D9D546}" srcId="{CF71E73E-B00F-4333-902B-B488918D3D57}" destId="{CE20AD73-E195-458A-BB9A-117F921C239C}" srcOrd="2" destOrd="0" parTransId="{23C40F0A-4CB4-4F1F-A5A2-3CF8C7E39787}" sibTransId="{19D8908D-B9D7-41AE-B139-A80F7BEF8BA5}"/>
    <dgm:cxn modelId="{5B64B164-270F-449A-9DC4-53E059776D9F}" type="presOf" srcId="{CF71E73E-B00F-4333-902B-B488918D3D57}" destId="{FB3D8F4F-EFBC-4C74-BF0F-6F9171718B6C}" srcOrd="0" destOrd="0" presId="urn:microsoft.com/office/officeart/2005/8/layout/lProcess2"/>
    <dgm:cxn modelId="{15095DAB-F9CD-4F99-8E4B-BC16231E6DA2}" type="presOf" srcId="{C8F87F02-3813-4786-9F35-BEE88CFFCAEB}" destId="{8B202642-4A05-44A2-AC32-237AC12B82B0}" srcOrd="0" destOrd="0" presId="urn:microsoft.com/office/officeart/2005/8/layout/lProcess2"/>
    <dgm:cxn modelId="{21282368-526D-48E1-84A5-AA1FCA5EC0D5}" type="presOf" srcId="{CF71E73E-B00F-4333-902B-B488918D3D57}" destId="{3B6E8288-EAAF-481C-812E-6E55EDD0758B}" srcOrd="1" destOrd="0" presId="urn:microsoft.com/office/officeart/2005/8/layout/lProcess2"/>
    <dgm:cxn modelId="{45266438-2649-47B7-BE25-EE66804B6735}" srcId="{CF71E73E-B00F-4333-902B-B488918D3D57}" destId="{16135789-5DB8-4BEC-876C-DE2A49B7C1F6}" srcOrd="1" destOrd="0" parTransId="{A0EA5BF9-3332-4728-861B-8616B8665664}" sibTransId="{EB6747CD-FE52-42C7-AD24-5C9D1A41BFDC}"/>
    <dgm:cxn modelId="{AB4BF555-F915-4624-A323-BE828190891B}" type="presOf" srcId="{DF514315-D2FC-462F-B503-8E6121FFF286}" destId="{D99B8000-481B-4E6E-83F8-777DF777AB09}" srcOrd="0" destOrd="0" presId="urn:microsoft.com/office/officeart/2005/8/layout/lProcess2"/>
    <dgm:cxn modelId="{4815A88E-4626-4038-93CB-B86FA50F6A76}" type="presOf" srcId="{B4E67D0A-DDA8-41E3-ABAC-B2CAC89C318F}" destId="{E1B8B0DF-6E32-4BC7-ADED-80CD6B550D6F}" srcOrd="0" destOrd="0" presId="urn:microsoft.com/office/officeart/2005/8/layout/lProcess2"/>
    <dgm:cxn modelId="{F721A67C-F32B-4684-AB65-764E2A375542}" srcId="{CF71E73E-B00F-4333-902B-B488918D3D57}" destId="{B4E67D0A-DDA8-41E3-ABAC-B2CAC89C318F}" srcOrd="0" destOrd="0" parTransId="{14F0DE0B-F81D-4937-A644-756AA41B562B}" sibTransId="{A828301B-88BA-4938-B599-40F1163048DD}"/>
    <dgm:cxn modelId="{0B12963D-DC64-4C5E-8A25-E4171543089D}" type="presOf" srcId="{6518CC0A-E76B-45C2-A5DC-B400B3C4D42C}" destId="{843556C1-5DED-4773-AE6F-38D7FEA876A5}" srcOrd="0" destOrd="0" presId="urn:microsoft.com/office/officeart/2005/8/layout/lProcess2"/>
    <dgm:cxn modelId="{7F3FAADD-AD0B-4EA7-8AA3-842E4875944B}" srcId="{CB3BFA6F-7E7F-4EA1-9039-0855E1B2A7D6}" destId="{35179D84-6A7C-4343-A578-5FACECC6EFEB}" srcOrd="2" destOrd="0" parTransId="{76E3341F-F352-40ED-A5DA-E7D2554D1A44}" sibTransId="{80F08E73-F127-49D4-A910-629D1FCB295E}"/>
    <dgm:cxn modelId="{1EFE5302-893F-4B4D-876A-650EF44706BA}" type="presOf" srcId="{CE20AD73-E195-458A-BB9A-117F921C239C}" destId="{7EC6EEE3-87FF-4778-BFD9-6D654110898E}" srcOrd="0" destOrd="0" presId="urn:microsoft.com/office/officeart/2005/8/layout/lProcess2"/>
    <dgm:cxn modelId="{9592286B-D1F9-4539-96B3-FBC7C52766EC}" type="presOf" srcId="{F04FF788-7847-4529-B5AB-E6CF9B6A5D24}" destId="{160090F9-6F4D-4A28-B34E-485C24636C00}" srcOrd="0" destOrd="0" presId="urn:microsoft.com/office/officeart/2005/8/layout/lProcess2"/>
    <dgm:cxn modelId="{B5957ABE-CB13-4108-B168-C7EB8F2FD494}" type="presOf" srcId="{FDCCED6F-ADA5-4078-B62F-73D1946CD0A0}" destId="{21A6CDAA-EFBA-4600-AFC6-DCB36317E938}" srcOrd="0" destOrd="0" presId="urn:microsoft.com/office/officeart/2005/8/layout/lProcess2"/>
    <dgm:cxn modelId="{6E698BA3-254A-458F-B6A7-819088440BA4}" type="presOf" srcId="{C067622F-E3DB-4E71-AE40-46495A2111A2}" destId="{907F459E-005F-4D60-96E9-081631256E3E}" srcOrd="0" destOrd="0" presId="urn:microsoft.com/office/officeart/2005/8/layout/lProcess2"/>
    <dgm:cxn modelId="{33E164D9-A0C6-41E7-9536-46BD1AA22FAA}" srcId="{CB3BFA6F-7E7F-4EA1-9039-0855E1B2A7D6}" destId="{6518CC0A-E76B-45C2-A5DC-B400B3C4D42C}" srcOrd="0" destOrd="0" parTransId="{36152205-8531-4303-A7FD-ABBA1523A112}" sibTransId="{6C1E13C1-B733-4C34-B967-A872CF6EF8DF}"/>
    <dgm:cxn modelId="{12D31185-E612-49E3-A064-79B1D3D52C4E}" srcId="{CB3BFA6F-7E7F-4EA1-9039-0855E1B2A7D6}" destId="{C8F87F02-3813-4786-9F35-BEE88CFFCAEB}" srcOrd="1" destOrd="0" parTransId="{47DA34DF-82B9-4359-B2FE-29D74267BFEF}" sibTransId="{4D372A2F-96CF-417E-B875-CFEC677EF396}"/>
    <dgm:cxn modelId="{CE6E999F-CD1F-4245-A61C-3F36E8071F29}" srcId="{CB3BFA6F-7E7F-4EA1-9039-0855E1B2A7D6}" destId="{C067622F-E3DB-4E71-AE40-46495A2111A2}" srcOrd="3" destOrd="0" parTransId="{D46F948E-A888-4A2E-AA48-8DB3A9AC58E7}" sibTransId="{104FAF1E-E2AE-43CA-87C7-F1E95E2B08AC}"/>
    <dgm:cxn modelId="{E4CF5755-8896-427E-A228-4A8D48FEB249}" type="presOf" srcId="{35179D84-6A7C-4343-A578-5FACECC6EFEB}" destId="{AD171498-F616-457C-9592-1358ECBDAD5A}" srcOrd="0" destOrd="0" presId="urn:microsoft.com/office/officeart/2005/8/layout/lProcess2"/>
    <dgm:cxn modelId="{C6057DE7-240B-4A42-8AD2-1CED593F8CF2}" type="presOf" srcId="{CB3BFA6F-7E7F-4EA1-9039-0855E1B2A7D6}" destId="{D24B4A7E-C83F-49B6-B149-EC871CB62F1F}" srcOrd="1" destOrd="0" presId="urn:microsoft.com/office/officeart/2005/8/layout/lProcess2"/>
    <dgm:cxn modelId="{02ED8608-55A7-46BA-B335-705BBB18EB90}" type="presOf" srcId="{01845B12-56CD-42C0-9D0A-3B993D08F0DC}" destId="{41E7B685-6E4A-4716-A416-94477E47B802}" srcOrd="0" destOrd="0" presId="urn:microsoft.com/office/officeart/2005/8/layout/lProcess2"/>
    <dgm:cxn modelId="{D6F1BB33-F9DD-400A-A518-210E687D48CC}" srcId="{CB3BFA6F-7E7F-4EA1-9039-0855E1B2A7D6}" destId="{FDCCED6F-ADA5-4078-B62F-73D1946CD0A0}" srcOrd="4" destOrd="0" parTransId="{56302720-B608-410D-9B8A-9C3B582ACFDD}" sibTransId="{DAE03CC6-735B-4506-AFE1-76AB985D4EE2}"/>
    <dgm:cxn modelId="{87C435A5-D830-430E-BD7E-53F0DB331CED}" srcId="{01845B12-56CD-42C0-9D0A-3B993D08F0DC}" destId="{CF71E73E-B00F-4333-902B-B488918D3D57}" srcOrd="1" destOrd="0" parTransId="{A9B1B018-0136-4BFA-9BDB-4D647395BC05}" sibTransId="{56B45870-015F-4A72-8E6D-0BF0884B0E63}"/>
    <dgm:cxn modelId="{E735444A-8D3F-43AD-81BE-E384C0AF06B8}" type="presParOf" srcId="{41E7B685-6E4A-4716-A416-94477E47B802}" destId="{8AB5E58A-19C1-493C-8B17-DA20B0BAC9FC}" srcOrd="0" destOrd="0" presId="urn:microsoft.com/office/officeart/2005/8/layout/lProcess2"/>
    <dgm:cxn modelId="{D0E4784F-704E-47E1-9E4D-EDE3082092E2}" type="presParOf" srcId="{8AB5E58A-19C1-493C-8B17-DA20B0BAC9FC}" destId="{48EACAD4-460A-47A7-BB19-C04103586AE4}" srcOrd="0" destOrd="0" presId="urn:microsoft.com/office/officeart/2005/8/layout/lProcess2"/>
    <dgm:cxn modelId="{8947A276-AE8C-46C7-B8BB-69FE0C3AF651}" type="presParOf" srcId="{8AB5E58A-19C1-493C-8B17-DA20B0BAC9FC}" destId="{D24B4A7E-C83F-49B6-B149-EC871CB62F1F}" srcOrd="1" destOrd="0" presId="urn:microsoft.com/office/officeart/2005/8/layout/lProcess2"/>
    <dgm:cxn modelId="{F48AB9D3-4861-4D35-88A3-E0CCAF8EE180}" type="presParOf" srcId="{8AB5E58A-19C1-493C-8B17-DA20B0BAC9FC}" destId="{38770B0A-4739-4D46-B428-83AEB221B8DE}" srcOrd="2" destOrd="0" presId="urn:microsoft.com/office/officeart/2005/8/layout/lProcess2"/>
    <dgm:cxn modelId="{4E788CE4-9692-468A-BD22-2BE8150EF67B}" type="presParOf" srcId="{38770B0A-4739-4D46-B428-83AEB221B8DE}" destId="{17E36CC3-1D9C-4F68-9969-C47A4C0E9AEC}" srcOrd="0" destOrd="0" presId="urn:microsoft.com/office/officeart/2005/8/layout/lProcess2"/>
    <dgm:cxn modelId="{46FB533B-9D63-47E0-A496-8681CC12F7A2}" type="presParOf" srcId="{17E36CC3-1D9C-4F68-9969-C47A4C0E9AEC}" destId="{843556C1-5DED-4773-AE6F-38D7FEA876A5}" srcOrd="0" destOrd="0" presId="urn:microsoft.com/office/officeart/2005/8/layout/lProcess2"/>
    <dgm:cxn modelId="{18F06D20-4516-46DD-A21D-0331DE5B7F60}" type="presParOf" srcId="{17E36CC3-1D9C-4F68-9969-C47A4C0E9AEC}" destId="{60ABB9B1-D202-43BB-BA01-B097BCD9EC35}" srcOrd="1" destOrd="0" presId="urn:microsoft.com/office/officeart/2005/8/layout/lProcess2"/>
    <dgm:cxn modelId="{5FFD9139-0196-485A-A57E-6EB7269C0868}" type="presParOf" srcId="{17E36CC3-1D9C-4F68-9969-C47A4C0E9AEC}" destId="{8B202642-4A05-44A2-AC32-237AC12B82B0}" srcOrd="2" destOrd="0" presId="urn:microsoft.com/office/officeart/2005/8/layout/lProcess2"/>
    <dgm:cxn modelId="{A494704B-504D-423F-90E5-0E1AB7EB39A5}" type="presParOf" srcId="{17E36CC3-1D9C-4F68-9969-C47A4C0E9AEC}" destId="{5786056F-DC1A-40FE-A1C7-F179A7CF446A}" srcOrd="3" destOrd="0" presId="urn:microsoft.com/office/officeart/2005/8/layout/lProcess2"/>
    <dgm:cxn modelId="{4AD6CE8A-A0D6-4028-9FC0-1F451EF99AB5}" type="presParOf" srcId="{17E36CC3-1D9C-4F68-9969-C47A4C0E9AEC}" destId="{AD171498-F616-457C-9592-1358ECBDAD5A}" srcOrd="4" destOrd="0" presId="urn:microsoft.com/office/officeart/2005/8/layout/lProcess2"/>
    <dgm:cxn modelId="{237511F7-BD86-46AC-BAE4-C832431DB647}" type="presParOf" srcId="{17E36CC3-1D9C-4F68-9969-C47A4C0E9AEC}" destId="{182CCB18-9B0A-4051-831C-901ADBDEA1F4}" srcOrd="5" destOrd="0" presId="urn:microsoft.com/office/officeart/2005/8/layout/lProcess2"/>
    <dgm:cxn modelId="{3B41AD96-8784-4CBA-93A9-CA6E29E29307}" type="presParOf" srcId="{17E36CC3-1D9C-4F68-9969-C47A4C0E9AEC}" destId="{907F459E-005F-4D60-96E9-081631256E3E}" srcOrd="6" destOrd="0" presId="urn:microsoft.com/office/officeart/2005/8/layout/lProcess2"/>
    <dgm:cxn modelId="{41CC2885-9484-4037-9A13-4D79646110E6}" type="presParOf" srcId="{17E36CC3-1D9C-4F68-9969-C47A4C0E9AEC}" destId="{1FDAA722-1E2D-468A-AF12-4B628D64173E}" srcOrd="7" destOrd="0" presId="urn:microsoft.com/office/officeart/2005/8/layout/lProcess2"/>
    <dgm:cxn modelId="{D7A7C00A-6142-427A-BDD5-50291C5E73BC}" type="presParOf" srcId="{17E36CC3-1D9C-4F68-9969-C47A4C0E9AEC}" destId="{21A6CDAA-EFBA-4600-AFC6-DCB36317E938}" srcOrd="8" destOrd="0" presId="urn:microsoft.com/office/officeart/2005/8/layout/lProcess2"/>
    <dgm:cxn modelId="{97A790FE-6E6D-48AD-B833-0C46FE3B4996}" type="presParOf" srcId="{41E7B685-6E4A-4716-A416-94477E47B802}" destId="{07E12FBF-3F55-44E4-95A8-E9749BC407AC}" srcOrd="1" destOrd="0" presId="urn:microsoft.com/office/officeart/2005/8/layout/lProcess2"/>
    <dgm:cxn modelId="{96077503-8E92-40B4-8FF2-200D0BC34638}" type="presParOf" srcId="{41E7B685-6E4A-4716-A416-94477E47B802}" destId="{B305BB23-BD5B-40B4-B0B1-16F76E047372}" srcOrd="2" destOrd="0" presId="urn:microsoft.com/office/officeart/2005/8/layout/lProcess2"/>
    <dgm:cxn modelId="{08E20BF4-1DAB-4386-9D82-CD6F64A678D3}" type="presParOf" srcId="{B305BB23-BD5B-40B4-B0B1-16F76E047372}" destId="{FB3D8F4F-EFBC-4C74-BF0F-6F9171718B6C}" srcOrd="0" destOrd="0" presId="urn:microsoft.com/office/officeart/2005/8/layout/lProcess2"/>
    <dgm:cxn modelId="{9A465D6A-0987-4F65-8E96-673EFA453C69}" type="presParOf" srcId="{B305BB23-BD5B-40B4-B0B1-16F76E047372}" destId="{3B6E8288-EAAF-481C-812E-6E55EDD0758B}" srcOrd="1" destOrd="0" presId="urn:microsoft.com/office/officeart/2005/8/layout/lProcess2"/>
    <dgm:cxn modelId="{2AF998A7-8CA7-4E70-AC65-FF707A2EC12E}" type="presParOf" srcId="{B305BB23-BD5B-40B4-B0B1-16F76E047372}" destId="{E5264785-2376-416F-A5DF-30A6568A30EC}" srcOrd="2" destOrd="0" presId="urn:microsoft.com/office/officeart/2005/8/layout/lProcess2"/>
    <dgm:cxn modelId="{88B9CCDA-2DC0-48F1-BD7D-5EC6DB68B1F3}" type="presParOf" srcId="{E5264785-2376-416F-A5DF-30A6568A30EC}" destId="{746F5D80-537B-4559-8D5F-03BC1DB4D846}" srcOrd="0" destOrd="0" presId="urn:microsoft.com/office/officeart/2005/8/layout/lProcess2"/>
    <dgm:cxn modelId="{2A97BF3F-E815-4834-B133-A0CC30D95AE8}" type="presParOf" srcId="{746F5D80-537B-4559-8D5F-03BC1DB4D846}" destId="{E1B8B0DF-6E32-4BC7-ADED-80CD6B550D6F}" srcOrd="0" destOrd="0" presId="urn:microsoft.com/office/officeart/2005/8/layout/lProcess2"/>
    <dgm:cxn modelId="{7360074F-C62B-4955-847B-9D5C87526FF3}" type="presParOf" srcId="{746F5D80-537B-4559-8D5F-03BC1DB4D846}" destId="{24B91009-ED59-42A6-94DC-6CD06A722A22}" srcOrd="1" destOrd="0" presId="urn:microsoft.com/office/officeart/2005/8/layout/lProcess2"/>
    <dgm:cxn modelId="{600B237E-D363-4A50-928D-715800D8043D}" type="presParOf" srcId="{746F5D80-537B-4559-8D5F-03BC1DB4D846}" destId="{F3ECF1A4-0C82-4E5A-A3C0-BBEAF1F0B315}" srcOrd="2" destOrd="0" presId="urn:microsoft.com/office/officeart/2005/8/layout/lProcess2"/>
    <dgm:cxn modelId="{2E00DEFB-AF41-4901-A109-3605DE0789C6}" type="presParOf" srcId="{746F5D80-537B-4559-8D5F-03BC1DB4D846}" destId="{1F832EDA-0FAB-43B9-B102-DACB0E28AEF5}" srcOrd="3" destOrd="0" presId="urn:microsoft.com/office/officeart/2005/8/layout/lProcess2"/>
    <dgm:cxn modelId="{F2A05471-BE40-426B-B401-5C81C8F45A30}" type="presParOf" srcId="{746F5D80-537B-4559-8D5F-03BC1DB4D846}" destId="{7EC6EEE3-87FF-4778-BFD9-6D654110898E}" srcOrd="4" destOrd="0" presId="urn:microsoft.com/office/officeart/2005/8/layout/lProcess2"/>
    <dgm:cxn modelId="{E4E9A8BD-48BF-4E66-8396-A4917340DB35}" type="presParOf" srcId="{746F5D80-537B-4559-8D5F-03BC1DB4D846}" destId="{1D20ACD4-C9EA-4E38-A31B-AF05BD2762D7}" srcOrd="5" destOrd="0" presId="urn:microsoft.com/office/officeart/2005/8/layout/lProcess2"/>
    <dgm:cxn modelId="{6E8E85BE-E630-436E-B69E-BB553759EA20}" type="presParOf" srcId="{746F5D80-537B-4559-8D5F-03BC1DB4D846}" destId="{D99B8000-481B-4E6E-83F8-777DF777AB09}" srcOrd="6" destOrd="0" presId="urn:microsoft.com/office/officeart/2005/8/layout/lProcess2"/>
    <dgm:cxn modelId="{2653A00E-E873-4C5B-8984-75A9512284D8}" type="presParOf" srcId="{746F5D80-537B-4559-8D5F-03BC1DB4D846}" destId="{0C295FBA-37E4-400C-A1AE-57DBCA1819A8}" srcOrd="7" destOrd="0" presId="urn:microsoft.com/office/officeart/2005/8/layout/lProcess2"/>
    <dgm:cxn modelId="{B74763C5-4002-4A2A-8EE7-1E0B58EA810A}" type="presParOf" srcId="{746F5D80-537B-4559-8D5F-03BC1DB4D846}" destId="{160090F9-6F4D-4A28-B34E-485C24636C00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ACAD4-460A-47A7-BB19-C04103586AE4}">
      <dsp:nvSpPr>
        <dsp:cNvPr id="0" name=""/>
        <dsp:cNvSpPr/>
      </dsp:nvSpPr>
      <dsp:spPr>
        <a:xfrm>
          <a:off x="69859" y="0"/>
          <a:ext cx="3495972" cy="453643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ESSA</a:t>
          </a:r>
          <a:endParaRPr lang="en-US" sz="4000" kern="1200" dirty="0"/>
        </a:p>
      </dsp:txBody>
      <dsp:txXfrm>
        <a:off x="69859" y="0"/>
        <a:ext cx="3495972" cy="1360931"/>
      </dsp:txXfrm>
    </dsp:sp>
    <dsp:sp modelId="{843556C1-5DED-4773-AE6F-38D7FEA876A5}">
      <dsp:nvSpPr>
        <dsp:cNvPr id="0" name=""/>
        <dsp:cNvSpPr/>
      </dsp:nvSpPr>
      <dsp:spPr>
        <a:xfrm>
          <a:off x="381008" y="1371599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Indicators must be of significant weight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6379" y="1386970"/>
        <a:ext cx="2766036" cy="494060"/>
      </dsp:txXfrm>
    </dsp:sp>
    <dsp:sp modelId="{8B202642-4A05-44A2-AC32-237AC12B82B0}">
      <dsp:nvSpPr>
        <dsp:cNvPr id="0" name=""/>
        <dsp:cNvSpPr/>
      </dsp:nvSpPr>
      <dsp:spPr>
        <a:xfrm>
          <a:off x="349992" y="1967331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Academic must be of greater weight than Non-Academic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65363" y="1982702"/>
        <a:ext cx="2766036" cy="494060"/>
      </dsp:txXfrm>
    </dsp:sp>
    <dsp:sp modelId="{AD171498-F616-457C-9592-1358ECBDAD5A}">
      <dsp:nvSpPr>
        <dsp:cNvPr id="0" name=""/>
        <dsp:cNvSpPr/>
      </dsp:nvSpPr>
      <dsp:spPr>
        <a:xfrm>
          <a:off x="349992" y="2572873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Non-Academic indicators must be valid and reliable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65363" y="2588244"/>
        <a:ext cx="2766036" cy="494060"/>
      </dsp:txXfrm>
    </dsp:sp>
    <dsp:sp modelId="{907F459E-005F-4D60-96E9-081631256E3E}">
      <dsp:nvSpPr>
        <dsp:cNvPr id="0" name=""/>
        <dsp:cNvSpPr/>
      </dsp:nvSpPr>
      <dsp:spPr>
        <a:xfrm>
          <a:off x="349992" y="3178414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3 Categories for Indicators and Final Summative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65363" y="3193785"/>
        <a:ext cx="2766036" cy="494060"/>
      </dsp:txXfrm>
    </dsp:sp>
    <dsp:sp modelId="{21A6CDAA-EFBA-4600-AFC6-DCB36317E938}">
      <dsp:nvSpPr>
        <dsp:cNvPr id="0" name=""/>
        <dsp:cNvSpPr/>
      </dsp:nvSpPr>
      <dsp:spPr>
        <a:xfrm>
          <a:off x="349992" y="3783956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No/Minimal Summative calculation requirements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65363" y="3799327"/>
        <a:ext cx="2766036" cy="494060"/>
      </dsp:txXfrm>
    </dsp:sp>
    <dsp:sp modelId="{FB3D8F4F-EFBC-4C74-BF0F-6F9171718B6C}">
      <dsp:nvSpPr>
        <dsp:cNvPr id="0" name=""/>
        <dsp:cNvSpPr/>
      </dsp:nvSpPr>
      <dsp:spPr>
        <a:xfrm>
          <a:off x="3758960" y="0"/>
          <a:ext cx="3099039" cy="453643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Protect Our Schools Act</a:t>
          </a:r>
          <a:endParaRPr lang="en-US" sz="4000" kern="1200" dirty="0"/>
        </a:p>
      </dsp:txBody>
      <dsp:txXfrm>
        <a:off x="3758960" y="0"/>
        <a:ext cx="3099039" cy="1360931"/>
      </dsp:txXfrm>
    </dsp:sp>
    <dsp:sp modelId="{E1B8B0DF-6E32-4BC7-ADED-80CD6B550D6F}">
      <dsp:nvSpPr>
        <dsp:cNvPr id="0" name=""/>
        <dsp:cNvSpPr/>
      </dsp:nvSpPr>
      <dsp:spPr>
        <a:xfrm>
          <a:off x="3909696" y="1361790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Indicators must be 10%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25067" y="1377161"/>
        <a:ext cx="2766036" cy="494060"/>
      </dsp:txXfrm>
    </dsp:sp>
    <dsp:sp modelId="{F3ECF1A4-0C82-4E5A-A3C0-BBEAF1F0B315}">
      <dsp:nvSpPr>
        <dsp:cNvPr id="0" name=""/>
        <dsp:cNvSpPr/>
      </dsp:nvSpPr>
      <dsp:spPr>
        <a:xfrm>
          <a:off x="3909696" y="1967331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Academic must be 65% and Non-Academic must be 35%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25067" y="1982702"/>
        <a:ext cx="2766036" cy="494060"/>
      </dsp:txXfrm>
    </dsp:sp>
    <dsp:sp modelId="{7EC6EEE3-87FF-4778-BFD9-6D654110898E}">
      <dsp:nvSpPr>
        <dsp:cNvPr id="0" name=""/>
        <dsp:cNvSpPr/>
      </dsp:nvSpPr>
      <dsp:spPr>
        <a:xfrm>
          <a:off x="3909696" y="2572873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Non-Academic indicators must include a survey and each measure must be at least 10%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25067" y="2588244"/>
        <a:ext cx="2766036" cy="494060"/>
      </dsp:txXfrm>
    </dsp:sp>
    <dsp:sp modelId="{D99B8000-481B-4E6E-83F8-777DF777AB09}">
      <dsp:nvSpPr>
        <dsp:cNvPr id="0" name=""/>
        <dsp:cNvSpPr/>
      </dsp:nvSpPr>
      <dsp:spPr>
        <a:xfrm>
          <a:off x="3909696" y="3178414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Cannot be A-F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25067" y="3193785"/>
        <a:ext cx="2766036" cy="494060"/>
      </dsp:txXfrm>
    </dsp:sp>
    <dsp:sp modelId="{160090F9-6F4D-4A28-B34E-485C24636C00}">
      <dsp:nvSpPr>
        <dsp:cNvPr id="0" name=""/>
        <dsp:cNvSpPr/>
      </dsp:nvSpPr>
      <dsp:spPr>
        <a:xfrm>
          <a:off x="3909696" y="3783956"/>
          <a:ext cx="2796778" cy="524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Summative must use percentiles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925067" y="3799327"/>
        <a:ext cx="2766036" cy="494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0.14933</cdr:x>
      <cdr:y>0.06467</cdr:y>
    </cdr:from>
    <cdr:to>
      <cdr:x>0.28667</cdr:x>
      <cdr:y>0.11528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6800" y="328614"/>
          <a:ext cx="9810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734" cy="464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8" tIns="46574" rIns="93148" bIns="46574" numCol="1" anchor="t" anchorCtr="0" compatLnSpc="1">
            <a:prstTxWarp prst="textNoShape">
              <a:avLst/>
            </a:prstTxWarp>
          </a:bodyPr>
          <a:lstStyle>
            <a:lvl1pPr defTabSz="931564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082" y="1"/>
            <a:ext cx="3037734" cy="464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8" tIns="46574" rIns="93148" bIns="46574" numCol="1" anchor="t" anchorCtr="0" compatLnSpc="1">
            <a:prstTxWarp prst="textNoShape">
              <a:avLst/>
            </a:prstTxWarp>
          </a:bodyPr>
          <a:lstStyle>
            <a:lvl1pPr algn="r" defTabSz="931564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0312"/>
            <a:ext cx="3037734" cy="464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8" tIns="46574" rIns="93148" bIns="46574" numCol="1" anchor="b" anchorCtr="0" compatLnSpc="1">
            <a:prstTxWarp prst="textNoShape">
              <a:avLst/>
            </a:prstTxWarp>
          </a:bodyPr>
          <a:lstStyle>
            <a:lvl1pPr defTabSz="931564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082" y="8830312"/>
            <a:ext cx="3037734" cy="464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8" tIns="46574" rIns="93148" bIns="46574" numCol="1" anchor="b" anchorCtr="0" compatLnSpc="1">
            <a:prstTxWarp prst="textNoShape">
              <a:avLst/>
            </a:prstTxWarp>
          </a:bodyPr>
          <a:lstStyle>
            <a:lvl1pPr algn="r" defTabSz="931564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1C6B34E-154A-4B58-A8F2-60FA5D02CC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7988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7734" cy="464504"/>
          </a:xfrm>
          <a:prstGeom prst="rect">
            <a:avLst/>
          </a:prstGeom>
        </p:spPr>
        <p:txBody>
          <a:bodyPr vert="horz" lIns="91275" tIns="45637" rIns="91275" bIns="45637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2" y="1"/>
            <a:ext cx="3037734" cy="464504"/>
          </a:xfrm>
          <a:prstGeom prst="rect">
            <a:avLst/>
          </a:prstGeom>
        </p:spPr>
        <p:txBody>
          <a:bodyPr vert="horz" lIns="91275" tIns="45637" rIns="91275" bIns="45637" rtlCol="0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5D04C835-75B2-46D6-B3B1-682080CE77FE}" type="datetimeFigureOut">
              <a:rPr lang="en-US"/>
              <a:pPr>
                <a:defRPr/>
              </a:pPr>
              <a:t>9/7/2017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48200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7" rIns="91275" bIns="4563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8" y="4415157"/>
            <a:ext cx="5609587" cy="4183697"/>
          </a:xfrm>
          <a:prstGeom prst="rect">
            <a:avLst/>
          </a:prstGeom>
        </p:spPr>
        <p:txBody>
          <a:bodyPr vert="horz" lIns="91275" tIns="45637" rIns="91275" bIns="45637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30312"/>
            <a:ext cx="3037734" cy="464504"/>
          </a:xfrm>
          <a:prstGeom prst="rect">
            <a:avLst/>
          </a:prstGeom>
        </p:spPr>
        <p:txBody>
          <a:bodyPr vert="horz" lIns="91275" tIns="45637" rIns="91275" bIns="45637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2" y="8830312"/>
            <a:ext cx="3037734" cy="464504"/>
          </a:xfrm>
          <a:prstGeom prst="rect">
            <a:avLst/>
          </a:prstGeom>
        </p:spPr>
        <p:txBody>
          <a:bodyPr vert="horz" lIns="91275" tIns="45637" rIns="91275" bIns="45637" rtlCol="0" anchor="b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5CB06382-2899-41FE-820E-9ED5A8D352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47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1719" indent="-285277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1107" indent="-228222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597550" indent="-228222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3993" indent="-228222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0436" indent="-2282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66878" indent="-2282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3322" indent="-2282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79764" indent="-2282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FD4719-FBD6-4493-8176-5CA408DE37E9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1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31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92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27975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2797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63592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7520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9828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697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828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797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00407" y="4415155"/>
            <a:ext cx="5609587" cy="4183697"/>
          </a:xfrm>
          <a:prstGeom prst="rect">
            <a:avLst/>
          </a:prstGeom>
          <a:noFill/>
          <a:ln>
            <a:noFill/>
          </a:ln>
        </p:spPr>
        <p:txBody>
          <a:bodyPr lIns="91259" tIns="91259" rIns="91259" bIns="91259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ct val="25000"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48200" cy="34877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75531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32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0329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721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7464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9781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32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468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B06382-2899-41FE-820E-9ED5A8D3524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52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03225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8938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</p:grpSp>
      <p:pic>
        <p:nvPicPr>
          <p:cNvPr id="1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163" y="304800"/>
            <a:ext cx="21463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41968629-D808-489B-92C3-CA4FF5EDC6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99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A4C31-3A66-41B2-AFDE-277577CA7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76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1C401-2A8F-4E70-A33E-28AF12A49B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3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525" y="6553200"/>
            <a:ext cx="16764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13B21-48E9-4B33-96E8-3580F446EB2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70DA8-C5C1-402F-8DB4-97F9E79020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34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B898F-259E-4216-B708-3A9EE32A2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28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74649-1A1F-4842-876F-2A23F5493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9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1F94C-475F-4CBF-A6E0-A3389431B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952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DD639-FBB1-4CB0-93C8-632C23AEC8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40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22AD3-3D17-4EC2-86E1-0E1DC88568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4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4E797-DE4C-4B0F-802E-0EC57D942E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7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C6432-E47D-461D-8CCE-677D0ECC38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1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D285F22C-08F6-48B7-BCB3-4E3741F3D7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2E219B40-2F61-4012-94EA-645C7D25B8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3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</p:grpSp>
      <p:pic>
        <p:nvPicPr>
          <p:cNvPr id="1032" name="Picture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700" y="5867400"/>
            <a:ext cx="18161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/>
              <a:t>Every Student Succeeds Act (ESSA)</a:t>
            </a:r>
            <a:r>
              <a:rPr lang="en-US" sz="3600" dirty="0"/>
              <a:t/>
            </a:r>
            <a:br>
              <a:rPr lang="en-US" sz="3600" dirty="0"/>
            </a:br>
            <a:endParaRPr lang="en-US" sz="32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3200" b="1" dirty="0" smtClean="0"/>
              <a:t>Governor’s P-20 Council</a:t>
            </a:r>
            <a:endParaRPr lang="en-US" sz="3200" b="1" dirty="0"/>
          </a:p>
          <a:p>
            <a:pPr algn="ctr"/>
            <a:r>
              <a:rPr lang="en-US" sz="3200" b="1" dirty="0" smtClean="0"/>
              <a:t>June 6, </a:t>
            </a:r>
            <a:r>
              <a:rPr lang="en-US" sz="3200" b="1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20985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62200"/>
            <a:ext cx="7772400" cy="21336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cap="none" dirty="0"/>
              <a:t>Selected </a:t>
            </a:r>
            <a:r>
              <a:rPr lang="en-US" cap="none" dirty="0" smtClean="0"/>
              <a:t>measures</a:t>
            </a:r>
            <a:endParaRPr lang="en-US" cap="none" dirty="0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0643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9144000" cy="609600"/>
          </a:xfrm>
        </p:spPr>
        <p:txBody>
          <a:bodyPr/>
          <a:lstStyle/>
          <a:p>
            <a:pPr algn="ctr"/>
            <a:r>
              <a:rPr lang="en-US" sz="3500" dirty="0"/>
              <a:t>Academic Achievement</a:t>
            </a:r>
            <a:br>
              <a:rPr lang="en-US" sz="3500" dirty="0"/>
            </a:br>
            <a:r>
              <a:rPr lang="en-US" sz="3100" dirty="0"/>
              <a:t>Recommended measure: Achievement composite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67635"/>
              </p:ext>
            </p:extLst>
          </p:nvPr>
        </p:nvGraphicFramePr>
        <p:xfrm>
          <a:off x="365760" y="2750489"/>
          <a:ext cx="8412480" cy="3061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="" xmlns:a16="http://schemas.microsoft.com/office/drawing/2014/main" val="768333393"/>
                    </a:ext>
                  </a:extLst>
                </a:gridCol>
                <a:gridCol w="4206240">
                  <a:extLst>
                    <a:ext uri="{9D8B030D-6E8A-4147-A177-3AD203B41FA5}">
                      <a16:colId xmlns="" xmlns:a16="http://schemas.microsoft.com/office/drawing/2014/main" val="3722092284"/>
                    </a:ext>
                  </a:extLst>
                </a:gridCol>
              </a:tblGrid>
              <a:tr h="1439038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Performance index, Math</a:t>
                      </a:r>
                    </a:p>
                    <a:p>
                      <a:pPr algn="ctr"/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+mj-lt"/>
                        </a:rPr>
                        <a:t>50% of math composite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Performance index, ELA</a:t>
                      </a:r>
                    </a:p>
                    <a:p>
                      <a:pPr algn="ctr"/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+mj-lt"/>
                        </a:rPr>
                        <a:t>50% of ELA composite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DDE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9121778"/>
                  </a:ext>
                </a:extLst>
              </a:tr>
              <a:tr h="383492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5E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30684080"/>
                  </a:ext>
                </a:extLst>
              </a:tr>
              <a:tr h="1218182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Percent proficient+, Math</a:t>
                      </a:r>
                    </a:p>
                    <a:p>
                      <a:pPr algn="ctr"/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+mj-lt"/>
                        </a:rPr>
                        <a:t>50% of math composite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Percent proficient+, ELA</a:t>
                      </a:r>
                    </a:p>
                    <a:p>
                      <a:pPr algn="ctr"/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+mj-lt"/>
                        </a:rPr>
                        <a:t>50% of ELA composite</a:t>
                      </a:r>
                    </a:p>
                  </a:txBody>
                  <a:tcPr marL="99392" marR="99392" marT="49696" marB="49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E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3325720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57200" y="2505858"/>
            <a:ext cx="8229600" cy="161142"/>
            <a:chOff x="457200" y="2124860"/>
            <a:chExt cx="8229600" cy="161142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457200" y="2218527"/>
              <a:ext cx="8229600" cy="0"/>
            </a:xfrm>
            <a:prstGeom prst="straightConnector1">
              <a:avLst/>
            </a:prstGeom>
            <a:ln w="57150">
              <a:headEnd type="oval"/>
              <a:tailEnd type="oval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 bwMode="auto">
            <a:xfrm>
              <a:off x="4466165" y="2124860"/>
              <a:ext cx="182035" cy="161142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65760" y="1828800"/>
          <a:ext cx="832104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520">
                  <a:extLst>
                    <a:ext uri="{9D8B030D-6E8A-4147-A177-3AD203B41FA5}">
                      <a16:colId xmlns="" xmlns:a16="http://schemas.microsoft.com/office/drawing/2014/main" val="4117441525"/>
                    </a:ext>
                  </a:extLst>
                </a:gridCol>
                <a:gridCol w="4160520">
                  <a:extLst>
                    <a:ext uri="{9D8B030D-6E8A-4147-A177-3AD203B41FA5}">
                      <a16:colId xmlns="" xmlns:a16="http://schemas.microsoft.com/office/drawing/2014/main" val="3673355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Math composite: 10% of accountability score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ELA composite: 10% of accountability score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06077696"/>
                  </a:ext>
                </a:extLst>
              </a:tr>
            </a:tbl>
          </a:graphicData>
        </a:graphic>
      </p:graphicFrame>
      <p:sp>
        <p:nvSpPr>
          <p:cNvPr id="11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848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 bwMode="auto">
          <a:xfrm>
            <a:off x="5715000" y="4886355"/>
            <a:ext cx="3200400" cy="1877943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0" y="10668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3500" kern="0" dirty="0"/>
              <a:t>Comparing recommended (composite) and alternative achievement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100527"/>
              </p:ext>
            </p:extLst>
          </p:nvPr>
        </p:nvGraphicFramePr>
        <p:xfrm>
          <a:off x="91440" y="2042815"/>
          <a:ext cx="8961120" cy="4205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960">
                  <a:extLst>
                    <a:ext uri="{9D8B030D-6E8A-4147-A177-3AD203B41FA5}">
                      <a16:colId xmlns="" xmlns:a16="http://schemas.microsoft.com/office/drawing/2014/main" val="342399908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877786765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1683050680"/>
                    </a:ext>
                  </a:extLst>
                </a:gridCol>
                <a:gridCol w="2880360">
                  <a:extLst>
                    <a:ext uri="{9D8B030D-6E8A-4147-A177-3AD203B41FA5}">
                      <a16:colId xmlns="" xmlns:a16="http://schemas.microsoft.com/office/drawing/2014/main" val="27801442"/>
                    </a:ext>
                  </a:extLst>
                </a:gridCol>
              </a:tblGrid>
              <a:tr h="652403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Performance Index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Percent proficient+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Composite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5318898"/>
                  </a:ext>
                </a:extLst>
              </a:tr>
              <a:tr h="932005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Message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 value achievement at all levels.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 have a standard.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 have a standard, and also value achievement above and below it.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8834601"/>
                  </a:ext>
                </a:extLst>
              </a:tr>
              <a:tr h="1054477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“High achieving” schools have…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Few 1’s and 2’s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More 4’s than 3’s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Both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02259375"/>
                  </a:ext>
                </a:extLst>
              </a:tr>
              <a:tr h="37798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Is a 3 “valued”?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Partially</a:t>
                      </a:r>
                    </a:p>
                  </a:txBody>
                  <a:tcPr>
                    <a:solidFill>
                      <a:srgbClr val="BDDE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82927344"/>
                  </a:ext>
                </a:extLst>
              </a:tr>
              <a:tr h="37798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Unintended consequences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Schools might focus on students at the boundaries.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Schools might focus on students at the 3/4 boundary.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Both, but one offsets the other.</a:t>
                      </a:r>
                    </a:p>
                  </a:txBody>
                  <a:tcPr>
                    <a:solidFill>
                      <a:srgbClr val="D5E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9950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72200" y="5638801"/>
            <a:ext cx="3048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SGP would also offset focusing on boundaries because all growth is recognized, not just growth across a boundary.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13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706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838200"/>
          </a:xfrm>
        </p:spPr>
        <p:txBody>
          <a:bodyPr/>
          <a:lstStyle/>
          <a:p>
            <a:pPr algn="ctr"/>
            <a:r>
              <a:rPr lang="en-US" dirty="0" smtClean="0"/>
              <a:t>Academic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0212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The composite will be used as the academic achievement measure.</a:t>
            </a:r>
          </a:p>
          <a:p>
            <a:pPr marL="514350" indent="-514350">
              <a:buAutoNum type="arabicPeriod"/>
            </a:pPr>
            <a:r>
              <a:rPr lang="en-US" dirty="0"/>
              <a:t>The weight of the performance index and percent proficient+ will be 50-50.</a:t>
            </a:r>
          </a:p>
          <a:p>
            <a:pPr marL="514350" indent="-514350">
              <a:buAutoNum type="arabicPeriod"/>
            </a:pPr>
            <a:r>
              <a:rPr lang="en-US" dirty="0"/>
              <a:t>In the performance index, a PARCC level 5 is “worth” a 5.</a:t>
            </a: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7488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081329"/>
              </p:ext>
            </p:extLst>
          </p:nvPr>
        </p:nvGraphicFramePr>
        <p:xfrm>
          <a:off x="365760" y="2750488"/>
          <a:ext cx="841248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="" xmlns:a16="http://schemas.microsoft.com/office/drawing/2014/main" val="768333393"/>
                    </a:ext>
                  </a:extLst>
                </a:gridCol>
                <a:gridCol w="4206240">
                  <a:extLst>
                    <a:ext uri="{9D8B030D-6E8A-4147-A177-3AD203B41FA5}">
                      <a16:colId xmlns="" xmlns:a16="http://schemas.microsoft.com/office/drawing/2014/main" val="3722092284"/>
                    </a:ext>
                  </a:extLst>
                </a:gridCol>
              </a:tblGrid>
              <a:tr h="30175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Median SGP, Math</a:t>
                      </a:r>
                    </a:p>
                    <a:p>
                      <a:endParaRPr lang="en-US" sz="20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9392" marR="99392" marT="49696" marB="49696" anchor="ctr">
                    <a:solidFill>
                      <a:srgbClr val="C9C9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+mj-lt"/>
                        </a:rPr>
                        <a:t>Median SGP, ELA</a:t>
                      </a:r>
                    </a:p>
                    <a:p>
                      <a:endParaRPr lang="en-US" sz="20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9392" marR="99392" marT="49696" marB="49696" anchor="ctr">
                    <a:solidFill>
                      <a:srgbClr val="C9C9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9121778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57200" y="2505858"/>
            <a:ext cx="8229600" cy="161142"/>
            <a:chOff x="457200" y="2124860"/>
            <a:chExt cx="8229600" cy="161142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457200" y="2218527"/>
              <a:ext cx="8229600" cy="0"/>
            </a:xfrm>
            <a:prstGeom prst="straightConnector1">
              <a:avLst/>
            </a:prstGeom>
            <a:ln w="57150">
              <a:headEnd type="oval"/>
              <a:tailEnd type="oval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 bwMode="auto">
            <a:xfrm>
              <a:off x="4466165" y="2124860"/>
              <a:ext cx="182035" cy="161142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24499"/>
              </p:ext>
            </p:extLst>
          </p:nvPr>
        </p:nvGraphicFramePr>
        <p:xfrm>
          <a:off x="365760" y="1828800"/>
          <a:ext cx="832104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520">
                  <a:extLst>
                    <a:ext uri="{9D8B030D-6E8A-4147-A177-3AD203B41FA5}">
                      <a16:colId xmlns="" xmlns:a16="http://schemas.microsoft.com/office/drawing/2014/main" val="4117441525"/>
                    </a:ext>
                  </a:extLst>
                </a:gridCol>
                <a:gridCol w="4160520">
                  <a:extLst>
                    <a:ext uri="{9D8B030D-6E8A-4147-A177-3AD203B41FA5}">
                      <a16:colId xmlns="" xmlns:a16="http://schemas.microsoft.com/office/drawing/2014/main" val="3673355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SGP, Math: 12.5% of 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accountability score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SGP, ELA: 12.5% of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accountability score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06077696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-105835" y="1200711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2800" kern="0" dirty="0"/>
              <a:t>Academic Progress</a:t>
            </a:r>
            <a:br>
              <a:rPr lang="en-US" sz="2800" kern="0" dirty="0"/>
            </a:br>
            <a:r>
              <a:rPr lang="en-US" sz="2400" kern="0" dirty="0"/>
              <a:t>Recommended measure: Student growth </a:t>
            </a:r>
            <a:r>
              <a:rPr lang="en-US" sz="2400" kern="0" dirty="0" smtClean="0"/>
              <a:t>percentile </a:t>
            </a:r>
          </a:p>
          <a:p>
            <a:pPr algn="ctr"/>
            <a:r>
              <a:rPr lang="en-US" sz="1600" kern="0" dirty="0" smtClean="0"/>
              <a:t>(Note: MD will study a Growth-to-Standard Model in combination with the SGP)</a:t>
            </a:r>
            <a:endParaRPr lang="en-US" sz="1600" kern="0" dirty="0"/>
          </a:p>
        </p:txBody>
      </p:sp>
      <p:sp>
        <p:nvSpPr>
          <p:cNvPr id="12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16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8088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828800"/>
            <a:ext cx="8229600" cy="4953000"/>
          </a:xfrm>
          <a:custGeom>
            <a:avLst/>
            <a:gdLst/>
            <a:ahLst/>
            <a:cxnLst/>
            <a:rect l="l" t="t" r="r" b="b"/>
            <a:pathLst>
              <a:path w="8229600" h="4953000">
                <a:moveTo>
                  <a:pt x="0" y="0"/>
                </a:moveTo>
                <a:lnTo>
                  <a:pt x="8229600" y="0"/>
                </a:lnTo>
                <a:lnTo>
                  <a:pt x="8229600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6782" y="685800"/>
            <a:ext cx="8229600" cy="11430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20000"/>
                </a:solidFill>
                <a:cs typeface="Arial"/>
              </a:rPr>
              <a:t>Academic Progress</a:t>
            </a:r>
            <a:br>
              <a:rPr lang="en-US" sz="3600" dirty="0" smtClean="0">
                <a:solidFill>
                  <a:srgbClr val="420000"/>
                </a:solidFill>
                <a:cs typeface="Arial"/>
              </a:rPr>
            </a:br>
            <a:r>
              <a:rPr lang="en-US" sz="3600" dirty="0" smtClean="0">
                <a:solidFill>
                  <a:srgbClr val="420000"/>
                </a:solidFill>
                <a:cs typeface="Arial"/>
              </a:rPr>
              <a:t>(Elementary </a:t>
            </a:r>
            <a:r>
              <a:rPr lang="en-US" sz="3600" spc="-10" dirty="0">
                <a:solidFill>
                  <a:srgbClr val="420000"/>
                </a:solidFill>
                <a:cs typeface="Arial"/>
              </a:rPr>
              <a:t>S</a:t>
            </a:r>
            <a:r>
              <a:rPr lang="en-US" sz="3600" dirty="0">
                <a:solidFill>
                  <a:srgbClr val="420000"/>
                </a:solidFill>
                <a:cs typeface="Arial"/>
              </a:rPr>
              <a:t>chool) </a:t>
            </a:r>
            <a:r>
              <a:rPr lang="en-US" sz="4800" dirty="0">
                <a:solidFill>
                  <a:srgbClr val="420000"/>
                </a:solidFill>
                <a:cs typeface="Arial"/>
              </a:rPr>
              <a:t>	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91994"/>
            <a:ext cx="8229600" cy="4302125"/>
          </a:xfrm>
        </p:spPr>
        <p:txBody>
          <a:bodyPr/>
          <a:lstStyle/>
          <a:p>
            <a:pPr marL="481965" indent="-469265"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en-US" sz="2800" spc="-25" dirty="0">
                <a:solidFill>
                  <a:prstClr val="black"/>
                </a:solidFill>
                <a:cs typeface="Arial"/>
              </a:rPr>
              <a:t>Credit for completion of a well-rounded curriculum </a:t>
            </a:r>
          </a:p>
          <a:p>
            <a:pPr marL="920750" marR="48895" lvl="1" indent="-437515">
              <a:spcBef>
                <a:spcPts val="500"/>
              </a:spcBef>
              <a:buFont typeface="Wingdings"/>
              <a:buChar char=""/>
              <a:tabLst>
                <a:tab pos="921385" algn="l"/>
              </a:tabLst>
            </a:pPr>
            <a:r>
              <a:rPr lang="en-US" sz="2400" spc="-5" dirty="0" smtClean="0">
                <a:solidFill>
                  <a:prstClr val="black"/>
                </a:solidFill>
                <a:cs typeface="Arial"/>
              </a:rPr>
              <a:t>5% 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- </a:t>
            </a:r>
            <a:r>
              <a:rPr lang="en-US" sz="2400" spc="-5" dirty="0" smtClean="0">
                <a:solidFill>
                  <a:prstClr val="black"/>
                </a:solidFill>
                <a:cs typeface="Arial"/>
              </a:rPr>
              <a:t>Percent of students scoring proficient on the M</a:t>
            </a:r>
            <a:r>
              <a:rPr lang="en-US" sz="2400" dirty="0" smtClean="0">
                <a:solidFill>
                  <a:prstClr val="black"/>
                </a:solidFill>
                <a:cs typeface="Arial"/>
              </a:rPr>
              <a:t>ar</a:t>
            </a:r>
            <a:r>
              <a:rPr lang="en-US" sz="2400" spc="-10" dirty="0" smtClean="0">
                <a:solidFill>
                  <a:prstClr val="black"/>
                </a:solidFill>
                <a:cs typeface="Arial"/>
              </a:rPr>
              <a:t>y</a:t>
            </a:r>
            <a:r>
              <a:rPr lang="en-US" sz="2400" spc="-5" dirty="0" smtClean="0">
                <a:solidFill>
                  <a:prstClr val="black"/>
                </a:solidFill>
                <a:cs typeface="Arial"/>
              </a:rPr>
              <a:t>l</a:t>
            </a:r>
            <a:r>
              <a:rPr lang="en-US" sz="2400" dirty="0" smtClean="0">
                <a:solidFill>
                  <a:prstClr val="black"/>
                </a:solidFill>
                <a:cs typeface="Arial"/>
              </a:rPr>
              <a:t>and</a:t>
            </a:r>
            <a:r>
              <a:rPr lang="en-US" sz="2400" spc="-15" dirty="0" smtClean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-10" dirty="0">
                <a:solidFill>
                  <a:prstClr val="black"/>
                </a:solidFill>
                <a:cs typeface="Arial"/>
              </a:rPr>
              <a:t>I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n</a:t>
            </a:r>
            <a:r>
              <a:rPr lang="en-US" sz="2400" spc="-10" dirty="0">
                <a:solidFill>
                  <a:prstClr val="black"/>
                </a:solidFill>
                <a:cs typeface="Arial"/>
              </a:rPr>
              <a:t>t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egra</a:t>
            </a:r>
            <a:r>
              <a:rPr lang="en-US" sz="2400" spc="-10" dirty="0">
                <a:solidFill>
                  <a:prstClr val="black"/>
                </a:solidFill>
                <a:cs typeface="Arial"/>
              </a:rPr>
              <a:t>t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ed</a:t>
            </a:r>
            <a:r>
              <a:rPr lang="en-US" sz="2400" spc="-50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S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c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i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en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c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</a:t>
            </a:r>
            <a:r>
              <a:rPr lang="en-US" sz="2400" spc="-1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A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ss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ss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m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</a:t>
            </a:r>
            <a:r>
              <a:rPr lang="en-US" sz="2400" spc="-15" dirty="0">
                <a:solidFill>
                  <a:prstClr val="black"/>
                </a:solidFill>
                <a:cs typeface="Arial"/>
              </a:rPr>
              <a:t>n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t</a:t>
            </a:r>
            <a:r>
              <a:rPr lang="en-US" sz="2400" spc="-4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(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MISA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)</a:t>
            </a:r>
            <a:r>
              <a:rPr lang="en-US" sz="2400" spc="-1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-15" dirty="0" smtClean="0">
                <a:solidFill>
                  <a:prstClr val="black"/>
                </a:solidFill>
                <a:cs typeface="Arial"/>
              </a:rPr>
              <a:t> which </a:t>
            </a:r>
            <a:r>
              <a:rPr lang="en-US" sz="2400" spc="5" dirty="0" smtClean="0">
                <a:solidFill>
                  <a:prstClr val="black"/>
                </a:solidFill>
                <a:cs typeface="Arial"/>
              </a:rPr>
              <a:t>w</a:t>
            </a:r>
            <a:r>
              <a:rPr lang="en-US" sz="2400" spc="-5" dirty="0" smtClean="0">
                <a:solidFill>
                  <a:prstClr val="black"/>
                </a:solidFill>
                <a:cs typeface="Arial"/>
              </a:rPr>
              <a:t>il</a:t>
            </a:r>
            <a:r>
              <a:rPr lang="en-US" sz="2400" dirty="0" smtClean="0">
                <a:solidFill>
                  <a:prstClr val="black"/>
                </a:solidFill>
                <a:cs typeface="Arial"/>
              </a:rPr>
              <a:t>l</a:t>
            </a:r>
            <a:r>
              <a:rPr lang="en-US" sz="2400" spc="5" dirty="0" smtClean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be </a:t>
            </a:r>
            <a:r>
              <a:rPr lang="en-US" sz="2400" spc="-10" dirty="0">
                <a:solidFill>
                  <a:prstClr val="black"/>
                </a:solidFill>
                <a:cs typeface="Arial"/>
              </a:rPr>
              <a:t>f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i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l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d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 t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s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t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ed</a:t>
            </a:r>
            <a:r>
              <a:rPr lang="en-US" sz="2400" spc="-30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w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it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h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 M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D</a:t>
            </a:r>
            <a:r>
              <a:rPr lang="en-US" sz="2400" spc="-1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cs typeface="Arial"/>
              </a:rPr>
              <a:t>fifth graders</a:t>
            </a:r>
            <a:r>
              <a:rPr lang="en-US" sz="2400" spc="-50" dirty="0" smtClean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2016-2017</a:t>
            </a:r>
            <a:r>
              <a:rPr lang="en-US" sz="2400" spc="-40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and</a:t>
            </a:r>
            <a:r>
              <a:rPr lang="en-US" sz="2400" spc="-1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w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il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l</a:t>
            </a:r>
            <a:r>
              <a:rPr lang="en-US" sz="2400" spc="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be opera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ti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onal</a:t>
            </a:r>
            <a:r>
              <a:rPr lang="en-US" sz="2400" spc="-30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i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n</a:t>
            </a:r>
            <a:r>
              <a:rPr lang="en-US" sz="2400" spc="-5" dirty="0">
                <a:solidFill>
                  <a:prstClr val="black"/>
                </a:solidFill>
                <a:cs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cs typeface="Arial"/>
              </a:rPr>
              <a:t>2017-2018</a:t>
            </a:r>
            <a:r>
              <a:rPr lang="en-US" sz="2400" dirty="0" smtClean="0">
                <a:solidFill>
                  <a:prstClr val="black"/>
                </a:solidFill>
                <a:cs typeface="Arial"/>
              </a:rPr>
              <a:t>.</a:t>
            </a:r>
          </a:p>
          <a:p>
            <a:pPr marL="920750" marR="48895" lvl="1" indent="-437515">
              <a:spcBef>
                <a:spcPts val="500"/>
              </a:spcBef>
              <a:buFont typeface="Wingdings"/>
              <a:buChar char=""/>
              <a:tabLst>
                <a:tab pos="921385" algn="l"/>
              </a:tabLst>
            </a:pPr>
            <a:r>
              <a:rPr lang="en-US" sz="2400" dirty="0" smtClean="0">
                <a:solidFill>
                  <a:prstClr val="black"/>
                </a:solidFill>
                <a:cs typeface="Arial"/>
              </a:rPr>
              <a:t>5% - </a:t>
            </a:r>
            <a:r>
              <a:rPr lang="en-US" sz="2400" spc="-5" dirty="0" smtClean="0">
                <a:solidFill>
                  <a:prstClr val="black"/>
                </a:solidFill>
                <a:cs typeface="Arial"/>
              </a:rPr>
              <a:t>K-3 Progress (DRAFT/Under study)</a:t>
            </a:r>
          </a:p>
          <a:p>
            <a:pPr marL="1390650" marR="48895" lvl="2" indent="-437515">
              <a:spcBef>
                <a:spcPts val="500"/>
              </a:spcBef>
              <a:buFont typeface="Wingdings"/>
              <a:buChar char=""/>
              <a:tabLst>
                <a:tab pos="921385" algn="l"/>
              </a:tabLst>
            </a:pPr>
            <a:r>
              <a:rPr lang="en-US" spc="-5" dirty="0" smtClean="0">
                <a:solidFill>
                  <a:prstClr val="black"/>
                </a:solidFill>
                <a:cs typeface="Arial"/>
              </a:rPr>
              <a:t>Maryland will investigate this measure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/>
            <a:r>
              <a:rPr dirty="0">
                <a:solidFill>
                  <a:prstClr val="black"/>
                </a:solidFill>
              </a:rPr>
              <a:t>28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 bwMode="auto">
          <a:xfrm>
            <a:off x="228600" y="1815921"/>
            <a:ext cx="86868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bject 3"/>
          <p:cNvSpPr/>
          <p:nvPr/>
        </p:nvSpPr>
        <p:spPr>
          <a:xfrm>
            <a:off x="7098793" y="57150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1743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828800"/>
            <a:ext cx="8229600" cy="4953000"/>
          </a:xfrm>
          <a:custGeom>
            <a:avLst/>
            <a:gdLst/>
            <a:ahLst/>
            <a:cxnLst/>
            <a:rect l="l" t="t" r="r" b="b"/>
            <a:pathLst>
              <a:path w="8229600" h="4953000">
                <a:moveTo>
                  <a:pt x="0" y="0"/>
                </a:moveTo>
                <a:lnTo>
                  <a:pt x="8229600" y="0"/>
                </a:lnTo>
                <a:lnTo>
                  <a:pt x="8229600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576158"/>
            <a:ext cx="8331200" cy="1261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9215" algn="ctr"/>
            <a:r>
              <a:rPr lang="en-US" sz="4000" dirty="0" smtClean="0">
                <a:solidFill>
                  <a:srgbClr val="420000"/>
                </a:solidFill>
                <a:cs typeface="Arial"/>
              </a:rPr>
              <a:t>Academic </a:t>
            </a:r>
            <a:r>
              <a:rPr lang="en-US" sz="4000" dirty="0">
                <a:solidFill>
                  <a:srgbClr val="420000"/>
                </a:solidFill>
                <a:cs typeface="Arial"/>
              </a:rPr>
              <a:t>Progress</a:t>
            </a:r>
            <a:br>
              <a:rPr lang="en-US" sz="4000" dirty="0">
                <a:solidFill>
                  <a:srgbClr val="420000"/>
                </a:solidFill>
                <a:cs typeface="Arial"/>
              </a:rPr>
            </a:br>
            <a:r>
              <a:rPr lang="en-US" sz="4000" dirty="0">
                <a:solidFill>
                  <a:srgbClr val="420000"/>
                </a:solidFill>
                <a:cs typeface="Arial"/>
              </a:rPr>
              <a:t> </a:t>
            </a:r>
            <a:r>
              <a:rPr sz="4000" dirty="0" smtClean="0">
                <a:solidFill>
                  <a:srgbClr val="420000"/>
                </a:solidFill>
                <a:latin typeface="Arial"/>
                <a:cs typeface="Arial"/>
              </a:rPr>
              <a:t>(</a:t>
            </a:r>
            <a:r>
              <a:rPr sz="4000" dirty="0">
                <a:solidFill>
                  <a:srgbClr val="420000"/>
                </a:solidFill>
                <a:latin typeface="Arial"/>
                <a:cs typeface="Arial"/>
              </a:rPr>
              <a:t>Middle</a:t>
            </a:r>
            <a:r>
              <a:rPr sz="4000" spc="-2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4000" spc="-10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4000" dirty="0">
                <a:solidFill>
                  <a:srgbClr val="420000"/>
                </a:solidFill>
                <a:latin typeface="Arial"/>
                <a:cs typeface="Arial"/>
              </a:rPr>
              <a:t>chool) </a:t>
            </a:r>
            <a:r>
              <a:rPr sz="4200" dirty="0">
                <a:solidFill>
                  <a:srgbClr val="420000"/>
                </a:solidFill>
                <a:latin typeface="Arial"/>
                <a:cs typeface="Arial"/>
              </a:rPr>
              <a:t>	</a:t>
            </a:r>
            <a:endParaRPr sz="4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/>
            <a:r>
              <a:rPr dirty="0">
                <a:solidFill>
                  <a:prstClr val="black"/>
                </a:solidFill>
              </a:rPr>
              <a:t>28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9600" y="1920030"/>
            <a:ext cx="7733665" cy="38856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en-US" sz="2400" spc="-25" dirty="0">
                <a:solidFill>
                  <a:prstClr val="black"/>
                </a:solidFill>
                <a:cs typeface="Arial"/>
              </a:rPr>
              <a:t>Credit for completion of a well-rounded curriculum </a:t>
            </a:r>
          </a:p>
          <a:p>
            <a:pPr marL="920750" marR="48895" lvl="1" indent="-437515">
              <a:spcBef>
                <a:spcPts val="50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sz="2400" spc="-5" dirty="0" smtClean="0">
                <a:solidFill>
                  <a:prstClr val="black"/>
                </a:solidFill>
                <a:latin typeface="Arial"/>
                <a:cs typeface="Arial"/>
              </a:rPr>
              <a:t>3.5 </a:t>
            </a: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% -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he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ar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y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and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egra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ed</a:t>
            </a:r>
            <a:r>
              <a:rPr sz="2400" spc="-5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en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ss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ss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spc="-4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(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MISA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be 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f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ed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M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gh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graders</a:t>
            </a:r>
            <a:r>
              <a:rPr sz="2400" spc="-5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2016-2017</a:t>
            </a:r>
            <a:r>
              <a:rPr sz="2400" spc="-4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and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be opera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ti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onal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2017-2018.</a:t>
            </a:r>
          </a:p>
          <a:p>
            <a:pPr marL="920750" marR="168275" lvl="1" indent="-437515">
              <a:spcBef>
                <a:spcPts val="475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3.5% -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o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al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S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ud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es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ss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ss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ent</a:t>
            </a:r>
            <a:r>
              <a:rPr sz="2400" spc="-6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be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fi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d-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ed</a:t>
            </a:r>
            <a:r>
              <a:rPr sz="2400" spc="-4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2018-2019 and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il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be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opera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onal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prstClr val="black"/>
                </a:solidFill>
                <a:latin typeface="Arial"/>
                <a:cs typeface="Arial"/>
              </a:rPr>
              <a:t>2019-2020.</a:t>
            </a:r>
            <a:endParaRPr lang="en-US" sz="2400" dirty="0" smtClean="0">
              <a:solidFill>
                <a:prstClr val="black"/>
              </a:solidFill>
              <a:latin typeface="Arial"/>
              <a:cs typeface="Arial"/>
            </a:endParaRPr>
          </a:p>
          <a:p>
            <a:pPr marL="920750" marR="168275" lvl="1" indent="-437515">
              <a:spcBef>
                <a:spcPts val="475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sz="2400" spc="-5" dirty="0" smtClean="0">
                <a:solidFill>
                  <a:prstClr val="black"/>
                </a:solidFill>
                <a:latin typeface="Arial"/>
                <a:cs typeface="Arial"/>
              </a:rPr>
              <a:t>3.0</a:t>
            </a: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% - Percent of students passing </a:t>
            </a:r>
            <a:r>
              <a:rPr lang="en-US" sz="2400" spc="-5" dirty="0" smtClean="0">
                <a:solidFill>
                  <a:prstClr val="black"/>
                </a:solidFill>
                <a:latin typeface="Arial"/>
                <a:cs typeface="Arial"/>
              </a:rPr>
              <a:t>certain subjects </a:t>
            </a:r>
            <a:r>
              <a:rPr sz="2400" spc="-5" dirty="0" smtClean="0">
                <a:solidFill>
                  <a:prstClr val="black"/>
                </a:solidFill>
                <a:latin typeface="Arial"/>
                <a:cs typeface="Arial"/>
              </a:rPr>
              <a:t>in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8th  grade</a:t>
            </a:r>
            <a:endParaRPr sz="2000" spc="-5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228600" y="1920031"/>
            <a:ext cx="876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object 3"/>
          <p:cNvSpPr/>
          <p:nvPr/>
        </p:nvSpPr>
        <p:spPr>
          <a:xfrm>
            <a:off x="7174993" y="5847008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9952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Rate – High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Year Cohort Rate (10%)</a:t>
            </a:r>
          </a:p>
          <a:p>
            <a:r>
              <a:rPr lang="en-US" dirty="0" smtClean="0"/>
              <a:t>Five Year Cohort Rate (5%)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52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English Language Proficiency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 in achieving English Language Proficiency</a:t>
            </a:r>
          </a:p>
          <a:p>
            <a:pPr lvl="1"/>
            <a:r>
              <a:rPr lang="en-US" dirty="0" smtClean="0"/>
              <a:t>Percentage of students making progress towards attaining English Language Proficiency as measure by growth on the Access assessment for English Language Learner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6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Readiness for Post Secondary Success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10% - On-track in 9</a:t>
            </a:r>
            <a:r>
              <a:rPr lang="en-US" baseline="30000" dirty="0" smtClean="0"/>
              <a:t>th</a:t>
            </a:r>
            <a:r>
              <a:rPr lang="en-US" dirty="0" smtClean="0"/>
              <a:t> grade – percent of 9</a:t>
            </a:r>
            <a:r>
              <a:rPr lang="en-US" baseline="30000" dirty="0" smtClean="0"/>
              <a:t>th</a:t>
            </a:r>
            <a:r>
              <a:rPr lang="en-US" dirty="0" smtClean="0"/>
              <a:t> grade students earning at least 4 credits in English/Language Arts, Math, Social Studies, Science or World Language</a:t>
            </a:r>
          </a:p>
          <a:p>
            <a:r>
              <a:rPr lang="en-US" dirty="0" smtClean="0"/>
              <a:t>10% - Credit for Completion of a Well Rounded Curriculum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8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Highlights of Major Sections of the Law and Maryland’s Plan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  <a:p>
            <a:r>
              <a:rPr lang="en-US" dirty="0" smtClean="0"/>
              <a:t>Timeline</a:t>
            </a:r>
          </a:p>
          <a:p>
            <a:r>
              <a:rPr lang="en-US" dirty="0" smtClean="0"/>
              <a:t>Accountability</a:t>
            </a:r>
          </a:p>
          <a:p>
            <a:r>
              <a:rPr lang="en-US" dirty="0" smtClean="0"/>
              <a:t>Support to Educators</a:t>
            </a:r>
          </a:p>
          <a:p>
            <a:r>
              <a:rPr lang="en-US" dirty="0" smtClean="0"/>
              <a:t>Support to Students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25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-76200" y="622325"/>
            <a:ext cx="9066116" cy="10310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 marR="5080" algn="ctr">
              <a:lnSpc>
                <a:spcPct val="100000"/>
              </a:lnSpc>
            </a:pPr>
            <a:r>
              <a:rPr sz="3500" spc="-35" dirty="0"/>
              <a:t>C</a:t>
            </a:r>
            <a:r>
              <a:rPr sz="3500" spc="-15" dirty="0"/>
              <a:t>r</a:t>
            </a:r>
            <a:r>
              <a:rPr sz="3500" spc="-30" dirty="0"/>
              <a:t>ed</a:t>
            </a:r>
            <a:r>
              <a:rPr sz="3500" spc="-10" dirty="0"/>
              <a:t>it</a:t>
            </a:r>
            <a:r>
              <a:rPr sz="3500" spc="20" dirty="0"/>
              <a:t> </a:t>
            </a:r>
            <a:r>
              <a:rPr sz="3500" spc="-10" dirty="0"/>
              <a:t>f</a:t>
            </a:r>
            <a:r>
              <a:rPr sz="3500" spc="-30" dirty="0"/>
              <a:t>o</a:t>
            </a:r>
            <a:r>
              <a:rPr sz="3500" spc="-15" dirty="0"/>
              <a:t>r</a:t>
            </a:r>
            <a:r>
              <a:rPr sz="3500" spc="15" dirty="0"/>
              <a:t> </a:t>
            </a:r>
            <a:r>
              <a:rPr sz="3500" spc="-15" dirty="0"/>
              <a:t>c</a:t>
            </a:r>
            <a:r>
              <a:rPr sz="3500" spc="-35" dirty="0"/>
              <a:t>omp</a:t>
            </a:r>
            <a:r>
              <a:rPr sz="3500" spc="-10" dirty="0"/>
              <a:t>l</a:t>
            </a:r>
            <a:r>
              <a:rPr sz="3500" spc="-30" dirty="0"/>
              <a:t>e</a:t>
            </a:r>
            <a:r>
              <a:rPr sz="3500" spc="-10" dirty="0"/>
              <a:t>ti</a:t>
            </a:r>
            <a:r>
              <a:rPr sz="3500" spc="-30" dirty="0"/>
              <a:t>o</a:t>
            </a:r>
            <a:r>
              <a:rPr sz="3500" spc="-25" dirty="0"/>
              <a:t>n</a:t>
            </a:r>
            <a:r>
              <a:rPr sz="3500" spc="25" dirty="0"/>
              <a:t> </a:t>
            </a:r>
            <a:r>
              <a:rPr sz="3500" spc="-30" dirty="0"/>
              <a:t>o</a:t>
            </a:r>
            <a:r>
              <a:rPr sz="3500" spc="-15" dirty="0"/>
              <a:t>f</a:t>
            </a:r>
            <a:r>
              <a:rPr sz="3500" spc="5" dirty="0"/>
              <a:t> </a:t>
            </a:r>
            <a:r>
              <a:rPr sz="3500" spc="-25" dirty="0"/>
              <a:t>a</a:t>
            </a:r>
            <a:r>
              <a:rPr sz="3500" dirty="0"/>
              <a:t> </a:t>
            </a:r>
            <a:r>
              <a:rPr sz="3500" spc="-35" dirty="0"/>
              <a:t>we</a:t>
            </a:r>
            <a:r>
              <a:rPr sz="3500" spc="-10" dirty="0"/>
              <a:t>l</a:t>
            </a:r>
            <a:r>
              <a:rPr sz="3500" dirty="0"/>
              <a:t>l</a:t>
            </a:r>
            <a:r>
              <a:rPr sz="3500" spc="-15" dirty="0"/>
              <a:t>- r</a:t>
            </a:r>
            <a:r>
              <a:rPr sz="3500" spc="-30" dirty="0"/>
              <a:t>ounde</a:t>
            </a:r>
            <a:r>
              <a:rPr sz="3500" spc="-25" dirty="0"/>
              <a:t>d</a:t>
            </a:r>
            <a:r>
              <a:rPr lang="en-US" sz="3500" spc="35" dirty="0"/>
              <a:t> </a:t>
            </a:r>
            <a:r>
              <a:rPr sz="3200" spc="-15" dirty="0"/>
              <a:t>c</a:t>
            </a:r>
            <a:r>
              <a:rPr sz="3200" spc="-30" dirty="0"/>
              <a:t>u</a:t>
            </a:r>
            <a:r>
              <a:rPr sz="3200" spc="-15" dirty="0"/>
              <a:t>rric</a:t>
            </a:r>
            <a:r>
              <a:rPr sz="3200" spc="-30" dirty="0"/>
              <a:t>u</a:t>
            </a:r>
            <a:r>
              <a:rPr sz="3200" spc="-10" dirty="0"/>
              <a:t>l</a:t>
            </a:r>
            <a:r>
              <a:rPr sz="3200" spc="-30" dirty="0"/>
              <a:t>u</a:t>
            </a:r>
            <a:r>
              <a:rPr sz="3200" spc="-35" dirty="0"/>
              <a:t>m</a:t>
            </a:r>
            <a:r>
              <a:rPr sz="3200" spc="20" dirty="0"/>
              <a:t> </a:t>
            </a:r>
            <a:r>
              <a:rPr sz="3200" spc="-15" dirty="0"/>
              <a:t>(</a:t>
            </a:r>
            <a:r>
              <a:rPr sz="3200" spc="-35" dirty="0"/>
              <a:t>H</a:t>
            </a:r>
            <a:r>
              <a:rPr sz="3200" spc="-10" dirty="0"/>
              <a:t>i</a:t>
            </a:r>
            <a:r>
              <a:rPr sz="3200" spc="-30" dirty="0"/>
              <a:t>g</a:t>
            </a:r>
            <a:r>
              <a:rPr sz="3200" spc="-25" dirty="0"/>
              <a:t>h</a:t>
            </a:r>
            <a:r>
              <a:rPr sz="3200" spc="20" dirty="0"/>
              <a:t> </a:t>
            </a:r>
            <a:r>
              <a:rPr sz="3200" spc="-35" dirty="0"/>
              <a:t>S</a:t>
            </a:r>
            <a:r>
              <a:rPr sz="3200" spc="-15" dirty="0"/>
              <a:t>c</a:t>
            </a:r>
            <a:r>
              <a:rPr sz="3200" spc="-30" dirty="0"/>
              <a:t>hoo</a:t>
            </a:r>
            <a:r>
              <a:rPr sz="3200" spc="-15" dirty="0"/>
              <a:t>l</a:t>
            </a:r>
            <a:r>
              <a:rPr sz="3200" spc="-15" dirty="0" smtClean="0"/>
              <a:t>)</a:t>
            </a:r>
            <a:r>
              <a:rPr lang="en-US" sz="3200" spc="-15" dirty="0" smtClean="0"/>
              <a:t> – subject to approval</a:t>
            </a:r>
            <a:endParaRPr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7945">
              <a:lnSpc>
                <a:spcPct val="100000"/>
              </a:lnSpc>
            </a:pPr>
            <a:fld id="{81D60167-4931-47E6-BA6A-407CBD079E47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object 6"/>
          <p:cNvSpPr txBox="1"/>
          <p:nvPr/>
        </p:nvSpPr>
        <p:spPr>
          <a:xfrm>
            <a:off x="248305" y="6502226"/>
            <a:ext cx="25844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5" dirty="0">
                <a:latin typeface="Arial"/>
                <a:cs typeface="Arial"/>
              </a:rPr>
              <a:t>29a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1236" y="1653376"/>
            <a:ext cx="8989918" cy="52322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SzPct val="70000"/>
              <a:buFont typeface="Wingdings"/>
              <a:buChar char=""/>
              <a:tabLst>
                <a:tab pos="482600" algn="l"/>
              </a:tabLst>
            </a:pPr>
            <a:r>
              <a:rPr lang="en-US" sz="2000" spc="-5" dirty="0">
                <a:latin typeface="Arial" panose="020B0604020202020204" pitchFamily="34" charset="0"/>
                <a:cs typeface="Arial" panose="020B0604020202020204" pitchFamily="34" charset="0"/>
              </a:rPr>
              <a:t>Percent of 12th grade students graduating or exiting with a certificate of completion, and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ng:</a:t>
            </a:r>
          </a:p>
          <a:p>
            <a:pPr marL="920750" lvl="1" indent="-437515">
              <a:lnSpc>
                <a:spcPct val="100000"/>
              </a:lnSpc>
              <a:spcBef>
                <a:spcPts val="439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Score of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Pl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AP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spc="-5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score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(I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 a standard set by the College Board on the SAT examination (score of 530 or higher (math) and 480 or higher (reading)),</a:t>
            </a:r>
          </a:p>
          <a:p>
            <a:pPr marL="92075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 a standard set by ACT, Inc. on the ACT examination (score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21)</a:t>
            </a:r>
          </a:p>
          <a:p>
            <a:pPr marL="92075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 for Dual Enrollment,</a:t>
            </a:r>
            <a:endParaRPr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0" marR="508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an i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ndu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stry 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rt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hno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ogy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E)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</a:p>
          <a:p>
            <a:pPr marL="92075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 a standard on the ASVAB examination (standard to be determined pending study)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920750" marR="612775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trike="sngStrike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sts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ry</a:t>
            </a:r>
            <a:r>
              <a:rPr strike="sngStrike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trike="sngStrike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spc="-4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trike="sngStrike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strike="sngStrike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er g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adua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trike="sngStrike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trike="sngStrike" spc="-1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trike="sngStrik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0" marR="424180" lvl="1" indent="-437515">
              <a:lnSpc>
                <a:spcPct val="100000"/>
              </a:lnSpc>
              <a:spcBef>
                <a:spcPts val="430"/>
              </a:spcBef>
              <a:buClr>
                <a:srgbClr val="FFCC00"/>
              </a:buClr>
              <a:buSzPct val="75000"/>
              <a:buFont typeface="Wingdings"/>
              <a:buChar char=""/>
              <a:tabLst>
                <a:tab pos="921385" algn="l"/>
              </a:tabLst>
            </a:pP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4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spc="4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oug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t;</a:t>
            </a:r>
            <a:r>
              <a:rPr spc="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 s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</a:t>
            </a:r>
            <a:r>
              <a:rPr spc="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spc="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t;</a:t>
            </a:r>
            <a:r>
              <a:rPr spc="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s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rv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707723"/>
              </p:ext>
            </p:extLst>
          </p:nvPr>
        </p:nvGraphicFramePr>
        <p:xfrm>
          <a:off x="272795" y="146304"/>
          <a:ext cx="86868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sz="1600" dirty="0"/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825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685800"/>
            <a:ext cx="8331200" cy="89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70485" algn="ctr">
              <a:lnSpc>
                <a:spcPts val="3840"/>
              </a:lnSpc>
            </a:pP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c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hoo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l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Q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ua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lit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y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/St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uden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t</a:t>
            </a:r>
            <a:r>
              <a:rPr sz="3200" spc="-3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u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cc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e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ss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:</a:t>
            </a:r>
            <a:r>
              <a:rPr sz="3200" spc="-3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A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cc</a:t>
            </a:r>
            <a:r>
              <a:rPr sz="3200" spc="-10" dirty="0">
                <a:solidFill>
                  <a:srgbClr val="420000"/>
                </a:solidFill>
                <a:latin typeface="Arial"/>
                <a:cs typeface="Arial"/>
              </a:rPr>
              <a:t>e</a:t>
            </a:r>
            <a:r>
              <a:rPr sz="3200" spc="5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spc="-35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20000"/>
                </a:solidFill>
                <a:latin typeface="Arial"/>
                <a:cs typeface="Arial"/>
              </a:rPr>
              <a:t>t</a:t>
            </a:r>
            <a:r>
              <a:rPr sz="3200" dirty="0">
                <a:solidFill>
                  <a:srgbClr val="420000"/>
                </a:solidFill>
                <a:latin typeface="Arial"/>
                <a:cs typeface="Arial"/>
              </a:rPr>
              <a:t>o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  <a:p>
            <a:pPr algn="ctr">
              <a:lnSpc>
                <a:spcPts val="3804"/>
              </a:lnSpc>
              <a:tabLst>
                <a:tab pos="594360" algn="l"/>
                <a:tab pos="8305165" algn="l"/>
              </a:tabLst>
            </a:pP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 	a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w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e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l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l-r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ounded</a:t>
            </a:r>
            <a:r>
              <a:rPr sz="3200" u="sng" spc="-15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u="sng" spc="5" dirty="0">
                <a:solidFill>
                  <a:srgbClr val="420000"/>
                </a:solidFill>
                <a:latin typeface="Arial"/>
                <a:cs typeface="Arial"/>
              </a:rPr>
              <a:t>c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u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rr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i</a:t>
            </a:r>
            <a:r>
              <a:rPr sz="3200" u="sng" spc="5" dirty="0">
                <a:solidFill>
                  <a:srgbClr val="420000"/>
                </a:solidFill>
                <a:latin typeface="Arial"/>
                <a:cs typeface="Arial"/>
              </a:rPr>
              <a:t>c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u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l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um</a:t>
            </a:r>
            <a:r>
              <a:rPr sz="3200" u="sng" spc="-3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(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Al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l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 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u="sng" spc="5" dirty="0">
                <a:solidFill>
                  <a:srgbClr val="420000"/>
                </a:solidFill>
                <a:latin typeface="Arial"/>
                <a:cs typeface="Arial"/>
              </a:rPr>
              <a:t>c</a:t>
            </a:r>
            <a:r>
              <a:rPr sz="3200" u="sng" spc="-10" dirty="0">
                <a:solidFill>
                  <a:srgbClr val="420000"/>
                </a:solidFill>
                <a:latin typeface="Arial"/>
                <a:cs typeface="Arial"/>
              </a:rPr>
              <a:t>hoo</a:t>
            </a:r>
            <a:r>
              <a:rPr sz="3200" u="sng" spc="-5" dirty="0">
                <a:solidFill>
                  <a:srgbClr val="420000"/>
                </a:solidFill>
                <a:latin typeface="Arial"/>
                <a:cs typeface="Arial"/>
              </a:rPr>
              <a:t>l</a:t>
            </a:r>
            <a:r>
              <a:rPr sz="3200" u="sng" spc="5" dirty="0">
                <a:solidFill>
                  <a:srgbClr val="420000"/>
                </a:solidFill>
                <a:latin typeface="Arial"/>
                <a:cs typeface="Arial"/>
              </a:rPr>
              <a:t>s</a:t>
            </a:r>
            <a:r>
              <a:rPr sz="3200" u="sng" dirty="0">
                <a:solidFill>
                  <a:srgbClr val="420000"/>
                </a:solidFill>
                <a:latin typeface="Arial"/>
                <a:cs typeface="Arial"/>
              </a:rPr>
              <a:t>) 	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5605" y="6502226"/>
            <a:ext cx="27114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/>
            <a:r>
              <a:rPr sz="1100" b="1" dirty="0">
                <a:solidFill>
                  <a:prstClr val="black"/>
                </a:solidFill>
                <a:latin typeface="Arial"/>
                <a:cs typeface="Arial"/>
              </a:rPr>
              <a:t>30</a:t>
            </a:r>
            <a:r>
              <a:rPr sz="1100" b="1" spc="-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endParaRPr sz="11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932731"/>
            <a:ext cx="8020050" cy="39677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marR="666750" indent="-469265"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sz="2800" spc="-25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800" spc="-30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en</a:t>
            </a:r>
            <a:r>
              <a:rPr sz="2800" spc="-10" dirty="0">
                <a:solidFill>
                  <a:prstClr val="black"/>
                </a:solidFill>
                <a:latin typeface="Arial"/>
                <a:cs typeface="Arial"/>
              </a:rPr>
              <a:t>tar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y</a:t>
            </a:r>
            <a:r>
              <a:rPr sz="28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choo</a:t>
            </a:r>
            <a:r>
              <a:rPr sz="2800" spc="-10" dirty="0">
                <a:solidFill>
                  <a:prstClr val="black"/>
                </a:solidFill>
                <a:latin typeface="Arial"/>
                <a:cs typeface="Arial"/>
              </a:rPr>
              <a:t>l:</a:t>
            </a:r>
            <a:r>
              <a:rPr sz="28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25" dirty="0" smtClean="0">
                <a:solidFill>
                  <a:prstClr val="black"/>
                </a:solidFill>
                <a:latin typeface="Arial"/>
                <a:cs typeface="Arial"/>
              </a:rPr>
              <a:t>Enrolled in</a:t>
            </a:r>
            <a:r>
              <a:rPr sz="2400" spc="-1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ci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ence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oci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ud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ies,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F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20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r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ts,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 P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hysical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duca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on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an</a:t>
            </a:r>
            <a:r>
              <a:rPr sz="2400" spc="-20" dirty="0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ea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lth</a:t>
            </a:r>
            <a:endParaRPr lang="en-US" sz="2400" spc="-1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81965" marR="666750" indent="-469265">
              <a:buSzPct val="69642"/>
              <a:buFont typeface="Wingdings"/>
              <a:buChar char=""/>
              <a:tabLst>
                <a:tab pos="482600" algn="l"/>
              </a:tabLst>
            </a:pPr>
            <a:endParaRPr lang="en-US" sz="2400" spc="-1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81965" marR="666750" indent="-469265"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en-US" sz="2800" spc="-30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lang="en-US" sz="28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lang="en-US" sz="2800" spc="-15" dirty="0">
                <a:solidFill>
                  <a:prstClr val="black"/>
                </a:solidFill>
                <a:latin typeface="Arial"/>
                <a:cs typeface="Arial"/>
              </a:rPr>
              <a:t>ddle</a:t>
            </a:r>
            <a:r>
              <a:rPr lang="en-US" sz="28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8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lang="en-US" sz="2800" spc="-15" dirty="0">
                <a:solidFill>
                  <a:prstClr val="black"/>
                </a:solidFill>
                <a:latin typeface="Arial"/>
                <a:cs typeface="Arial"/>
              </a:rPr>
              <a:t>choo</a:t>
            </a:r>
            <a:r>
              <a:rPr lang="en-US" sz="2800" spc="-10" dirty="0">
                <a:solidFill>
                  <a:prstClr val="black"/>
                </a:solidFill>
                <a:latin typeface="Arial"/>
                <a:cs typeface="Arial"/>
              </a:rPr>
              <a:t>l: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25" dirty="0" smtClean="0">
                <a:solidFill>
                  <a:prstClr val="black"/>
                </a:solidFill>
                <a:latin typeface="Arial"/>
                <a:cs typeface="Arial"/>
              </a:rPr>
              <a:t>Enrolled in F</a:t>
            </a:r>
            <a:r>
              <a:rPr lang="en-US" sz="2400" spc="-10" dirty="0" smtClean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lang="en-US" sz="2400" spc="-15" dirty="0" smtClean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lang="en-US" sz="2400" spc="-20" dirty="0" smtClean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lang="en-US" sz="2400" spc="15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25" dirty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r</a:t>
            </a:r>
            <a:r>
              <a:rPr lang="en-US" sz="2400" spc="-10" dirty="0">
                <a:solidFill>
                  <a:prstClr val="black"/>
                </a:solidFill>
                <a:latin typeface="Arial"/>
                <a:cs typeface="Arial"/>
              </a:rPr>
              <a:t>ts,</a:t>
            </a:r>
            <a:r>
              <a:rPr lang="en-US" sz="2400" spc="-25" dirty="0">
                <a:solidFill>
                  <a:prstClr val="black"/>
                </a:solidFill>
                <a:latin typeface="Arial"/>
                <a:cs typeface="Arial"/>
              </a:rPr>
              <a:t> P</a:t>
            </a:r>
            <a:r>
              <a:rPr lang="en-US" sz="2400" spc="-10" dirty="0">
                <a:solidFill>
                  <a:prstClr val="black"/>
                </a:solidFill>
                <a:latin typeface="Arial"/>
                <a:cs typeface="Arial"/>
              </a:rPr>
              <a:t>hysical</a:t>
            </a: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25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lang="en-US" sz="2400" spc="-15" dirty="0">
                <a:solidFill>
                  <a:prstClr val="black"/>
                </a:solidFill>
                <a:latin typeface="Arial"/>
                <a:cs typeface="Arial"/>
              </a:rPr>
              <a:t>duca</a:t>
            </a:r>
            <a:r>
              <a:rPr lang="en-US" sz="2400" spc="-10" dirty="0">
                <a:solidFill>
                  <a:prstClr val="black"/>
                </a:solidFill>
                <a:latin typeface="Arial"/>
                <a:cs typeface="Arial"/>
              </a:rPr>
              <a:t>ti</a:t>
            </a:r>
            <a:r>
              <a:rPr lang="en-US" sz="2400" spc="-15" dirty="0">
                <a:solidFill>
                  <a:prstClr val="black"/>
                </a:solidFill>
                <a:latin typeface="Arial"/>
                <a:cs typeface="Arial"/>
              </a:rPr>
              <a:t>on</a:t>
            </a:r>
            <a:r>
              <a:rPr lang="en-US" sz="2400" spc="-10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3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lang="en-US" sz="2400" spc="-15" dirty="0">
                <a:solidFill>
                  <a:prstClr val="black"/>
                </a:solidFill>
                <a:latin typeface="Arial"/>
                <a:cs typeface="Arial"/>
              </a:rPr>
              <a:t>ea</a:t>
            </a:r>
            <a:r>
              <a:rPr lang="en-US" sz="2400" spc="-10" dirty="0">
                <a:solidFill>
                  <a:prstClr val="black"/>
                </a:solidFill>
                <a:latin typeface="Arial"/>
                <a:cs typeface="Arial"/>
              </a:rPr>
              <a:t>lth, STEM, Technology, Computer Science</a:t>
            </a:r>
          </a:p>
          <a:p>
            <a:pPr marL="481965" marR="666750" indent="-469265">
              <a:buSzPct val="69642"/>
              <a:buFont typeface="Wingdings"/>
              <a:buChar char=""/>
              <a:tabLst>
                <a:tab pos="482600" algn="l"/>
              </a:tabLst>
            </a:pPr>
            <a:endParaRPr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81965" marR="5080" indent="-469265">
              <a:spcBef>
                <a:spcPts val="670"/>
              </a:spcBef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sz="2800" spc="-3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sz="28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g</a:t>
            </a:r>
            <a:r>
              <a:rPr sz="2800" spc="-20" dirty="0">
                <a:solidFill>
                  <a:prstClr val="black"/>
                </a:solidFill>
                <a:latin typeface="Arial"/>
                <a:cs typeface="Arial"/>
              </a:rPr>
              <a:t>h</a:t>
            </a:r>
            <a:r>
              <a:rPr sz="28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prstClr val="black"/>
                </a:solidFill>
                <a:latin typeface="Arial"/>
                <a:cs typeface="Arial"/>
              </a:rPr>
              <a:t>choo</a:t>
            </a:r>
            <a:r>
              <a:rPr sz="2800" spc="-10" dirty="0">
                <a:solidFill>
                  <a:prstClr val="black"/>
                </a:solidFill>
                <a:latin typeface="Arial"/>
                <a:cs typeface="Arial"/>
              </a:rPr>
              <a:t>l:</a:t>
            </a:r>
            <a:r>
              <a:rPr sz="28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25" dirty="0" smtClean="0">
                <a:solidFill>
                  <a:prstClr val="black"/>
                </a:solidFill>
                <a:latin typeface="Arial"/>
                <a:cs typeface="Arial"/>
              </a:rPr>
              <a:t>Enrolled in </a:t>
            </a:r>
            <a:r>
              <a:rPr sz="2400" spc="-25" dirty="0" smtClean="0">
                <a:solidFill>
                  <a:prstClr val="black"/>
                </a:solidFill>
                <a:latin typeface="Arial"/>
                <a:cs typeface="Arial"/>
              </a:rPr>
              <a:t>A</a:t>
            </a:r>
            <a:r>
              <a:rPr sz="2400" spc="-10" dirty="0" smtClean="0">
                <a:solidFill>
                  <a:prstClr val="black"/>
                </a:solidFill>
                <a:latin typeface="Arial"/>
                <a:cs typeface="Arial"/>
              </a:rPr>
              <a:t>dvance</a:t>
            </a:r>
            <a:r>
              <a:rPr sz="2400" spc="-20" dirty="0" smtClean="0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2400" spc="5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lace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m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ent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AP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ternati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ona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B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accalaurea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te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(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I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B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areer an</a:t>
            </a:r>
            <a:r>
              <a:rPr sz="2400" spc="-20" dirty="0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echno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l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ogy</a:t>
            </a:r>
            <a:r>
              <a:rPr sz="24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duca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ti</a:t>
            </a:r>
            <a:r>
              <a:rPr sz="2400" spc="-15" dirty="0">
                <a:solidFill>
                  <a:prstClr val="black"/>
                </a:solidFill>
                <a:latin typeface="Arial"/>
                <a:cs typeface="Arial"/>
              </a:rPr>
              <a:t>o</a:t>
            </a:r>
            <a:r>
              <a:rPr sz="2400" spc="-20" dirty="0">
                <a:solidFill>
                  <a:prstClr val="black"/>
                </a:solidFill>
                <a:latin typeface="Arial"/>
                <a:cs typeface="Arial"/>
              </a:rPr>
              <a:t>n</a:t>
            </a:r>
            <a:r>
              <a:rPr sz="24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Arial"/>
                <a:cs typeface="Arial"/>
              </a:rPr>
              <a:t>(</a:t>
            </a:r>
            <a:r>
              <a:rPr sz="2400" spc="-30" dirty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spc="-25" dirty="0">
                <a:solidFill>
                  <a:prstClr val="black"/>
                </a:solidFill>
                <a:latin typeface="Arial"/>
                <a:cs typeface="Arial"/>
              </a:rPr>
              <a:t>TE</a:t>
            </a:r>
            <a:r>
              <a:rPr sz="2400" spc="-10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r>
              <a:rPr sz="2400"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2400" spc="-30" dirty="0" smtClean="0">
                <a:solidFill>
                  <a:prstClr val="black"/>
                </a:solidFill>
                <a:latin typeface="Arial"/>
                <a:cs typeface="Arial"/>
              </a:rPr>
              <a:t>C</a:t>
            </a:r>
            <a:r>
              <a:rPr sz="2400" spc="-15" dirty="0" smtClean="0">
                <a:solidFill>
                  <a:prstClr val="black"/>
                </a:solidFill>
                <a:latin typeface="Arial"/>
                <a:cs typeface="Arial"/>
              </a:rPr>
              <a:t>oncen</a:t>
            </a:r>
            <a:r>
              <a:rPr sz="2400" spc="-10" dirty="0" smtClean="0">
                <a:solidFill>
                  <a:prstClr val="black"/>
                </a:solidFill>
                <a:latin typeface="Arial"/>
                <a:cs typeface="Arial"/>
              </a:rPr>
              <a:t>trator</a:t>
            </a:r>
            <a:endParaRPr sz="2400" strike="sngStrike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411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7945">
              <a:lnSpc>
                <a:spcPct val="100000"/>
              </a:lnSpc>
            </a:pPr>
            <a:fld id="{81D60167-4931-47E6-BA6A-407CBD079E4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324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ESSA: We must have ambitious long-term goals and measurements of interim progress for academic achievement, graduation rate, and EL proficiency. </a:t>
            </a: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36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1231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370" y="838200"/>
            <a:ext cx="8229600" cy="838200"/>
          </a:xfrm>
        </p:spPr>
        <p:txBody>
          <a:bodyPr/>
          <a:lstStyle/>
          <a:p>
            <a:r>
              <a:rPr lang="en-US" sz="2400" dirty="0"/>
              <a:t>Academic achievement long term and interim goals</a:t>
            </a:r>
            <a:br>
              <a:rPr lang="en-US" sz="2400" dirty="0"/>
            </a:br>
            <a:r>
              <a:rPr lang="en-US" sz="2400" dirty="0"/>
              <a:t>Option A: Annual Measurable Objective methodology </a:t>
            </a:r>
            <a:br>
              <a:rPr lang="en-US" sz="2400" dirty="0"/>
            </a:br>
            <a:r>
              <a:rPr lang="en-US" sz="2400" dirty="0"/>
              <a:t>Closing achievement gaps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38800" y="6248400"/>
            <a:ext cx="1905000" cy="457200"/>
          </a:xfrm>
        </p:spPr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 flipH="1">
            <a:off x="832748" y="5448300"/>
            <a:ext cx="234052" cy="3868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185016" y="5835134"/>
            <a:ext cx="979755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Baseline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62800" y="1905000"/>
            <a:ext cx="1582056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Meeting interim targets will result in closing achievement gaps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13543" y="5620641"/>
            <a:ext cx="566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Closing achievement gaps:  Every student group will start in a different place depending on the baseline, and student groups farthest behind have the most progress to make.</a:t>
            </a:r>
          </a:p>
        </p:txBody>
      </p:sp>
      <p:graphicFrame>
        <p:nvGraphicFramePr>
          <p:cNvPr id="10" name="Chart 9"/>
          <p:cNvGraphicFramePr/>
          <p:nvPr>
            <p:extLst/>
          </p:nvPr>
        </p:nvGraphicFramePr>
        <p:xfrm>
          <a:off x="-457200" y="1828800"/>
          <a:ext cx="8991600" cy="4520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39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2931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70" y="533400"/>
            <a:ext cx="9401629" cy="1143000"/>
          </a:xfrm>
        </p:spPr>
        <p:txBody>
          <a:bodyPr/>
          <a:lstStyle/>
          <a:p>
            <a:r>
              <a:rPr lang="en-US" sz="3200" dirty="0"/>
              <a:t>MSDE recommends the AMO method, cutting proficiency gaps in half by 2030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1" y="2041604"/>
            <a:ext cx="441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MSDE recommends long term and interim goals that are </a:t>
            </a:r>
            <a:r>
              <a:rPr lang="en-US" b="1" dirty="0"/>
              <a:t>rigorous and attainable.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Proficiency Level of 4 and 5 is both a rigorous and attainable goal.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Currently over half of the student groups at elementary and middle schools have a percent proficiency of less than 30%.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a long term goal of 2030, the interim targets would be 2.7% or greater, which is rigorous and attainable.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Although a state target of 90% would be rigorous, the interim targets would not be reasonable nor attainable.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Stakeholders strongly recommended attainable and realistic goals.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4495801" y="2041604"/>
          <a:ext cx="4495799" cy="3901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6373449" y="2401669"/>
            <a:ext cx="246575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No. of Student Groups  at  Proficiency Ranges</a:t>
            </a:r>
          </a:p>
        </p:txBody>
      </p:sp>
      <p:sp>
        <p:nvSpPr>
          <p:cNvPr id="10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40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93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/>
          <a:lstStyle/>
          <a:p>
            <a:pPr algn="ctr"/>
            <a:r>
              <a:rPr lang="en-US" sz="3200" dirty="0"/>
              <a:t>Identification of Comprehensive Support and Improvement (CSI)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02125"/>
          </a:xfrm>
        </p:spPr>
        <p:txBody>
          <a:bodyPr/>
          <a:lstStyle/>
          <a:p>
            <a:r>
              <a:rPr lang="en-US" sz="1800" dirty="0"/>
              <a:t>The lowest five percent of </a:t>
            </a:r>
            <a:r>
              <a:rPr lang="en-US" sz="1800" u="sng" dirty="0"/>
              <a:t>Title I schools</a:t>
            </a:r>
            <a:r>
              <a:rPr lang="en-US" sz="1800" dirty="0"/>
              <a:t> based on the accountability system  (identified in 2018-2019; approximately 22 schools)</a:t>
            </a:r>
          </a:p>
          <a:p>
            <a:r>
              <a:rPr lang="en-US" sz="1800" dirty="0"/>
              <a:t>High schools with a 4-year cohort graduation rate of less than 67 percent (identified in 2018-2019; approximately 30 schools)</a:t>
            </a:r>
          </a:p>
          <a:p>
            <a:r>
              <a:rPr lang="en-US" sz="1800" dirty="0"/>
              <a:t>School Improvement Grant (SIG) IV schools (includes five schools which began implementation in 2016-2017 and will continue through 2020-21)</a:t>
            </a:r>
          </a:p>
          <a:p>
            <a:r>
              <a:rPr lang="en-US" sz="1800" dirty="0"/>
              <a:t>Low performing student group (TSI) schools with a student group performing in the bottom five percent of all students based on the accountability system for two years (to be identified in 2021-22)</a:t>
            </a:r>
          </a:p>
          <a:p>
            <a:r>
              <a:rPr lang="en-US" sz="1800" b="1" dirty="0"/>
              <a:t>Other State Identified Schools: </a:t>
            </a:r>
            <a:r>
              <a:rPr lang="en-US" sz="1800" dirty="0"/>
              <a:t>Maryland will also identify </a:t>
            </a:r>
            <a:r>
              <a:rPr lang="en-US" sz="1800" u="sng" dirty="0"/>
              <a:t>all schools</a:t>
            </a:r>
            <a:r>
              <a:rPr lang="en-US" sz="1800" dirty="0"/>
              <a:t> in the bottom 5 percent based on the accountability system. (identified in 2018-2019; approximately 70-80 schools)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46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37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algn="ctr"/>
            <a:r>
              <a:rPr lang="en-US" sz="3600" dirty="0"/>
              <a:t>Identification of Targeted Support and Improvement (TSI)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Low-performing student group TSI Schools: Schools with one or more low-performing student groups performing below the summative performance of the  “all students” student group in any of the lowest performing five percent of Title I schools (identified in 2018-2019</a:t>
            </a:r>
            <a:r>
              <a:rPr lang="en-US" sz="2400" dirty="0" smtClean="0"/>
              <a:t>) or a school does that not meet its 95 percent participation for any student group.</a:t>
            </a:r>
            <a:endParaRPr lang="en-US" sz="2400" dirty="0"/>
          </a:p>
          <a:p>
            <a:r>
              <a:rPr lang="en-US" sz="2400" dirty="0"/>
              <a:t>Consistently underperforming TSI Schools: Schools with any student group not meeting its annual targets for two or more years based on the accountability system (identified in 2019-2020)</a:t>
            </a:r>
          </a:p>
          <a:p>
            <a:endParaRPr lang="en-US" dirty="0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47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5443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algn="ctr"/>
            <a:r>
              <a:rPr lang="en-US" sz="4000" dirty="0" smtClean="0"/>
              <a:t>Identifying the Lowest 5% of Schools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ESSA- States must:</a:t>
            </a:r>
          </a:p>
          <a:p>
            <a:pPr lvl="1"/>
            <a:r>
              <a:rPr lang="en-US" sz="2400" dirty="0" smtClean="0"/>
              <a:t>Create a “meaningful differentiation” system for all schools</a:t>
            </a:r>
          </a:p>
          <a:p>
            <a:pPr lvl="1"/>
            <a:r>
              <a:rPr lang="en-US" sz="2400" dirty="0" smtClean="0"/>
              <a:t>Create a “State determined methodology” based on the system of “meaningful differentiation”</a:t>
            </a:r>
          </a:p>
          <a:p>
            <a:r>
              <a:rPr lang="en-US" sz="2800" dirty="0" smtClean="0"/>
              <a:t>Protect Our </a:t>
            </a:r>
            <a:r>
              <a:rPr lang="en-US" sz="2800" smtClean="0"/>
              <a:t>Schools Act:</a:t>
            </a:r>
            <a:endParaRPr lang="en-US" sz="2400" dirty="0" smtClean="0"/>
          </a:p>
          <a:p>
            <a:pPr lvl="1"/>
            <a:r>
              <a:rPr lang="en-US" sz="2400" dirty="0" smtClean="0"/>
              <a:t>Each LEA must develop an Improvement Plan which must include “the school quality indicators described in…” the State law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844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 to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 preparation reform, aligned with teacher requirement, induction, and retention</a:t>
            </a:r>
          </a:p>
          <a:p>
            <a:pPr lvl="1"/>
            <a:r>
              <a:rPr lang="en-US" dirty="0" smtClean="0"/>
              <a:t>Expand the skills of educators</a:t>
            </a:r>
          </a:p>
          <a:p>
            <a:pPr lvl="1"/>
            <a:r>
              <a:rPr lang="en-US" dirty="0" smtClean="0"/>
              <a:t>Expand Certification Options</a:t>
            </a:r>
          </a:p>
          <a:p>
            <a:pPr lvl="1"/>
            <a:r>
              <a:rPr lang="en-US" dirty="0" smtClean="0"/>
              <a:t>Provide support to all educators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10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 to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Provide all students with access to a well-rounded education;</a:t>
            </a:r>
          </a:p>
          <a:p>
            <a:pPr lvl="1"/>
            <a:r>
              <a:rPr lang="en-US" dirty="0"/>
              <a:t>Improve school conditions for student learning; and </a:t>
            </a:r>
          </a:p>
          <a:p>
            <a:pPr lvl="1"/>
            <a:r>
              <a:rPr lang="en-US" dirty="0"/>
              <a:t>Improve the use of technology in order to improve the academic achievement and digital literacy </a:t>
            </a:r>
            <a:r>
              <a:rPr lang="en-US" u="sng" dirty="0"/>
              <a:t>of all students.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9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algn="ctr"/>
            <a:r>
              <a:rPr lang="en-US" sz="4000" dirty="0" smtClean="0"/>
              <a:t>ESSA - Purpose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Provide </a:t>
            </a:r>
            <a:r>
              <a:rPr lang="en-US" sz="2400" dirty="0"/>
              <a:t>all students the opportunity receive a fair, </a:t>
            </a:r>
            <a:r>
              <a:rPr lang="en-US" sz="2400" dirty="0" smtClean="0"/>
              <a:t>equitable, </a:t>
            </a:r>
            <a:r>
              <a:rPr lang="en-US" sz="2400" dirty="0"/>
              <a:t>and high quality education, and to close educational achievement </a:t>
            </a:r>
            <a:r>
              <a:rPr lang="en-US" sz="2400" dirty="0" smtClean="0"/>
              <a:t>gaps by:</a:t>
            </a:r>
          </a:p>
          <a:p>
            <a:pPr lvl="1"/>
            <a:r>
              <a:rPr lang="en-US" sz="2000" dirty="0" smtClean="0"/>
              <a:t>Establishing State standards, setting academic goals, and assessing progress toward those goals for all students and schools</a:t>
            </a:r>
          </a:p>
          <a:p>
            <a:pPr lvl="1"/>
            <a:r>
              <a:rPr lang="en-US" sz="2000" dirty="0" smtClean="0"/>
              <a:t>Measuring and reporting performance of all students, schools, and Local Educational Agencies (LEAs)</a:t>
            </a:r>
          </a:p>
          <a:p>
            <a:pPr lvl="1"/>
            <a:r>
              <a:rPr lang="en-US" sz="2000" dirty="0" smtClean="0"/>
              <a:t>Identifying and supporting schools in need of improvement</a:t>
            </a:r>
          </a:p>
          <a:p>
            <a:pPr lvl="1"/>
            <a:r>
              <a:rPr lang="en-US" sz="2000" dirty="0" smtClean="0"/>
              <a:t>Supporting professional development and growth for educators</a:t>
            </a:r>
          </a:p>
          <a:p>
            <a:pPr lvl="1"/>
            <a:r>
              <a:rPr lang="en-US" sz="2000" dirty="0" smtClean="0"/>
              <a:t>Supporting students to ensure a well-rounded education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2607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access and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89063" lvl="3" indent="0">
              <a:buNone/>
            </a:pPr>
            <a:endParaRPr lang="en-US" dirty="0"/>
          </a:p>
          <a:p>
            <a:pPr lvl="2"/>
            <a:r>
              <a:rPr lang="en-US" sz="1400" dirty="0"/>
              <a:t>Providing support for students taking the Advanced Placement (AP) or International Baccalaureate (IB) exams; </a:t>
            </a:r>
          </a:p>
          <a:p>
            <a:pPr lvl="2"/>
            <a:r>
              <a:rPr lang="en-US" sz="1400" dirty="0"/>
              <a:t>Advanced level coursework for all students; </a:t>
            </a:r>
          </a:p>
          <a:p>
            <a:pPr lvl="2"/>
            <a:r>
              <a:rPr lang="en-US" sz="1400" dirty="0"/>
              <a:t>Access to instruction in all content areas beginning in Prekindergarten;</a:t>
            </a:r>
          </a:p>
          <a:p>
            <a:pPr lvl="2"/>
            <a:r>
              <a:rPr lang="en-US" sz="1400" dirty="0"/>
              <a:t>Strategies to encourage and provide access to integrated STEM core concepts and practices for all students, specifically for female and students of color;</a:t>
            </a:r>
          </a:p>
          <a:p>
            <a:pPr lvl="2"/>
            <a:r>
              <a:rPr lang="en-US" sz="1400" dirty="0"/>
              <a:t>More college preparatory support in  all schools, specifically focusing on low-income schools (i.e. Advancement Via Individual Determination (AVID) Program);</a:t>
            </a:r>
          </a:p>
          <a:p>
            <a:pPr lvl="2"/>
            <a:r>
              <a:rPr lang="en-US" sz="1400" dirty="0"/>
              <a:t>Diverse fine arts options for all students to foster creative problem solving, individual growth, meaningful expression, and innovation;</a:t>
            </a:r>
          </a:p>
          <a:p>
            <a:pPr lvl="2"/>
            <a:r>
              <a:rPr lang="en-US" sz="1400" dirty="0"/>
              <a:t>Quality physical education for all students to gain the academic and health benefits of movement and fitness;</a:t>
            </a:r>
          </a:p>
          <a:p>
            <a:pPr lvl="2"/>
            <a:r>
              <a:rPr lang="en-US" sz="1400" dirty="0"/>
              <a:t>Comprehensive health education that provides students the skills to adopt and sustain behaviors that promote a healthy lifestyle and reduce health </a:t>
            </a:r>
            <a:r>
              <a:rPr lang="en-US" sz="1400" dirty="0" smtClean="0"/>
              <a:t>risks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668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Improve the effective use of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800" dirty="0" smtClean="0"/>
              <a:t>School </a:t>
            </a:r>
            <a:r>
              <a:rPr lang="en-US" sz="1800" dirty="0"/>
              <a:t>systems have limited capacity and resources to provide and/or expand access to high quality digital learning experiences for all students including students in remote and rural areas and under-represented student groups.</a:t>
            </a:r>
          </a:p>
          <a:p>
            <a:pPr lvl="1"/>
            <a:r>
              <a:rPr lang="en-US" sz="1800" dirty="0"/>
              <a:t>School systems often do not have trained staff members who possess the necessary qualifications to review digital resources, including online courses, for web accessibility compliance.</a:t>
            </a:r>
          </a:p>
          <a:p>
            <a:pPr lvl="1"/>
            <a:r>
              <a:rPr lang="en-US" sz="1800" dirty="0"/>
              <a:t>Educators and students must be provided flexible platforms that allow for online professional development and student course delivery (Learning Management System).</a:t>
            </a:r>
          </a:p>
          <a:p>
            <a:pPr lvl="1"/>
            <a:r>
              <a:rPr lang="en-US" sz="1800" dirty="0"/>
              <a:t>There is a lack of equity in regard to support provided by LEAs for their school library media programs.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508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/>
              <a:t>Improve the communication between home and schools. </a:t>
            </a:r>
          </a:p>
          <a:p>
            <a:pPr lvl="2"/>
            <a:r>
              <a:rPr lang="en-US" dirty="0"/>
              <a:t>Provide training of general education teachers across all content areas on language acquisition and strategies for serving English Learners (ELs) as this  increases access for ELs to a well-rounded education; and, </a:t>
            </a:r>
          </a:p>
          <a:p>
            <a:pPr lvl="2"/>
            <a:r>
              <a:rPr lang="en-US" dirty="0"/>
              <a:t>Increase the training of teachers across all content areas on identifying and serving gifted and talented students to increase access and success for all students.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643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1026" name="Picture 2" descr="C:\Users\dsusskind\AppData\Local\Microsoft\Windows\Temporary Internet Files\Content.IE5\HUID3Z2C\quest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37" y="1828800"/>
            <a:ext cx="4302125" cy="430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017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Timeline for ESSA and Submission of Consolidated State Plan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December 10, 2015 - Signed by President Obama </a:t>
            </a:r>
          </a:p>
          <a:p>
            <a:r>
              <a:rPr lang="en-US" sz="2000" dirty="0" smtClean="0"/>
              <a:t>February 2016 – Committees formed to begin work, outreach, and monthly discussion with the State Board</a:t>
            </a:r>
          </a:p>
          <a:p>
            <a:r>
              <a:rPr lang="en-US" sz="2000" dirty="0" smtClean="0"/>
              <a:t>December 2016 - First Draft of Maryland’s Plan available for feedback</a:t>
            </a:r>
          </a:p>
          <a:p>
            <a:r>
              <a:rPr lang="en-US" sz="2000" dirty="0" smtClean="0"/>
              <a:t>January 2017 – Maryland’s ESSA Listening Tour</a:t>
            </a:r>
          </a:p>
          <a:p>
            <a:r>
              <a:rPr lang="en-US" sz="2000" dirty="0" smtClean="0"/>
              <a:t>June 2017 – “Final Draft” submitted to Governor, Legislative Policy Committee, and Website</a:t>
            </a:r>
          </a:p>
          <a:p>
            <a:r>
              <a:rPr lang="en-US" sz="2000" dirty="0" smtClean="0"/>
              <a:t>August 2017 – Final Review by the State Board</a:t>
            </a:r>
          </a:p>
          <a:p>
            <a:r>
              <a:rPr lang="en-US" sz="2000" dirty="0" smtClean="0"/>
              <a:t>September 18, 2017 – Submission to the U.S. Department of Education (120 day approval process)</a:t>
            </a:r>
          </a:p>
          <a:p>
            <a:r>
              <a:rPr lang="en-US" sz="2000" dirty="0" smtClean="0"/>
              <a:t>2017-2018 School Year – First year of implementation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0DA8-C5C1-402F-8DB4-97F9E790203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3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Accountability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3844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908050" marR="0" lvl="1" indent="-438150" algn="l" rtl="0"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Noto Sans Symbols"/>
              <a:buNone/>
            </a:pPr>
            <a:endParaRPr lang="en-US"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8050" marR="0" lvl="1" indent="-438150" algn="l" rtl="0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Frameworks</a:t>
            </a:r>
          </a:p>
          <a:p>
            <a:pPr lvl="1" indent="-438150">
              <a:spcBef>
                <a:spcPts val="560"/>
              </a:spcBef>
              <a:spcAft>
                <a:spcPts val="0"/>
              </a:spcAft>
              <a:buFont typeface="Noto Sans Symbols"/>
              <a:buChar char="■"/>
            </a:pP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Selected measures</a:t>
            </a:r>
          </a:p>
          <a:p>
            <a:pPr marL="908050" marR="0" lvl="1" indent="-438150" algn="l" rtl="0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Goals</a:t>
            </a:r>
            <a:endParaRPr lang="en-US"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8050" marR="0" lvl="1" indent="-438150" algn="l" rtl="0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ct val="75000"/>
              <a:buFont typeface="Noto Sans Symbols"/>
              <a:buChar char="■"/>
            </a:pP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 report card, dashboard</a:t>
            </a:r>
          </a:p>
          <a:p>
            <a:pPr marL="908050" marR="0" lvl="1" indent="-438150" algn="l" rtl="0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ct val="75000"/>
              <a:buFont typeface="Noto Sans Symbols"/>
              <a:buChar char="■"/>
            </a:pP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Comprehensive Support and Improvement (CSI) Schools and Targeted Support and Improvement (TSI) Schools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-574813" y="644718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1200" dirty="0" smtClean="0"/>
              <a:t>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8364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5117" y="838200"/>
            <a:ext cx="8229600" cy="710574"/>
          </a:xfrm>
          <a:prstGeom prst="rect">
            <a:avLst/>
          </a:prstGeom>
        </p:spPr>
        <p:txBody>
          <a:bodyPr vert="horz" wrap="square" lIns="0" tIns="94102" rIns="0" bIns="0" rtlCol="0">
            <a:spAutoFit/>
          </a:bodyPr>
          <a:lstStyle/>
          <a:p>
            <a:pPr marL="594360">
              <a:lnSpc>
                <a:spcPct val="100000"/>
              </a:lnSpc>
            </a:pPr>
            <a:r>
              <a:rPr sz="4000" b="1" dirty="0"/>
              <a:t>E</a:t>
            </a:r>
            <a:r>
              <a:rPr sz="4000" b="1" spc="5" dirty="0"/>
              <a:t>l</a:t>
            </a:r>
            <a:r>
              <a:rPr sz="4000" b="1" dirty="0"/>
              <a:t>ementa</a:t>
            </a:r>
            <a:r>
              <a:rPr sz="4000" b="1" spc="-5" dirty="0"/>
              <a:t>r</a:t>
            </a:r>
            <a:r>
              <a:rPr sz="4000" b="1" dirty="0"/>
              <a:t>y</a:t>
            </a:r>
            <a:r>
              <a:rPr sz="4000" b="1" spc="-20" dirty="0"/>
              <a:t> </a:t>
            </a:r>
            <a:r>
              <a:rPr sz="4000" b="1" dirty="0" smtClean="0"/>
              <a:t>S</a:t>
            </a:r>
            <a:r>
              <a:rPr sz="4000" b="1" spc="5" dirty="0" smtClean="0"/>
              <a:t>c</a:t>
            </a:r>
            <a:r>
              <a:rPr sz="4000" b="1" dirty="0" smtClean="0"/>
              <a:t>hool</a:t>
            </a:r>
            <a:r>
              <a:rPr lang="en-US" sz="4000" b="1" spc="-5" dirty="0"/>
              <a:t> </a:t>
            </a:r>
            <a:r>
              <a:rPr sz="4000" b="1" spc="-5" dirty="0" smtClean="0"/>
              <a:t>Fr</a:t>
            </a:r>
            <a:r>
              <a:rPr sz="4000" b="1" dirty="0" smtClean="0"/>
              <a:t>amewo</a:t>
            </a:r>
            <a:r>
              <a:rPr sz="4000" b="1" spc="-5" dirty="0" smtClean="0"/>
              <a:t>r</a:t>
            </a:r>
            <a:r>
              <a:rPr sz="4000" b="1" dirty="0" smtClean="0"/>
              <a:t>k</a:t>
            </a:r>
            <a:endParaRPr sz="4000" b="1" dirty="0"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">
              <a:lnSpc>
                <a:spcPct val="100000"/>
              </a:lnSpc>
            </a:pPr>
            <a:r>
              <a:rPr sz="1100" b="1" dirty="0">
                <a:latin typeface="Arial"/>
                <a:cs typeface="Arial"/>
              </a:rPr>
              <a:t>3</a:t>
            </a:r>
            <a:r>
              <a:rPr sz="1100" b="1" spc="-5" dirty="0">
                <a:latin typeface="Arial"/>
                <a:cs typeface="Arial"/>
              </a:rPr>
              <a:t>a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343349" y="2531079"/>
            <a:ext cx="83185" cy="87630"/>
          </a:xfrm>
          <a:custGeom>
            <a:avLst/>
            <a:gdLst/>
            <a:ahLst/>
            <a:cxnLst/>
            <a:rect l="l" t="t" r="r" b="b"/>
            <a:pathLst>
              <a:path w="83185" h="87630">
                <a:moveTo>
                  <a:pt x="15570" y="0"/>
                </a:moveTo>
                <a:lnTo>
                  <a:pt x="82816" y="57099"/>
                </a:lnTo>
                <a:lnTo>
                  <a:pt x="0" y="8752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49074" y="3785358"/>
            <a:ext cx="76200" cy="88900"/>
          </a:xfrm>
          <a:custGeom>
            <a:avLst/>
            <a:gdLst/>
            <a:ahLst/>
            <a:cxnLst/>
            <a:rect l="l" t="t" r="r" b="b"/>
            <a:pathLst>
              <a:path w="76200" h="88900">
                <a:moveTo>
                  <a:pt x="0" y="0"/>
                </a:moveTo>
                <a:lnTo>
                  <a:pt x="76200" y="44449"/>
                </a:lnTo>
                <a:lnTo>
                  <a:pt x="0" y="888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49629" y="5594346"/>
            <a:ext cx="76200" cy="88900"/>
          </a:xfrm>
          <a:custGeom>
            <a:avLst/>
            <a:gdLst/>
            <a:ahLst/>
            <a:cxnLst/>
            <a:rect l="l" t="t" r="r" b="b"/>
            <a:pathLst>
              <a:path w="76200" h="88900">
                <a:moveTo>
                  <a:pt x="0" y="0"/>
                </a:moveTo>
                <a:lnTo>
                  <a:pt x="76200" y="44449"/>
                </a:lnTo>
                <a:lnTo>
                  <a:pt x="0" y="888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62200" y="1866900"/>
            <a:ext cx="4248911" cy="49804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145792" y="1763156"/>
            <a:ext cx="4724399" cy="50897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72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9600" y="171704"/>
            <a:ext cx="8229600" cy="1143000"/>
          </a:xfrm>
          <a:prstGeom prst="rect">
            <a:avLst/>
          </a:prstGeom>
        </p:spPr>
        <p:txBody>
          <a:bodyPr vert="horz" wrap="square" lIns="0" tIns="462114" rIns="0" bIns="0" rtlCol="0">
            <a:spAutoFit/>
          </a:bodyPr>
          <a:lstStyle/>
          <a:p>
            <a:pPr marL="1185545">
              <a:lnSpc>
                <a:spcPct val="100000"/>
              </a:lnSpc>
            </a:pPr>
            <a:r>
              <a:rPr sz="4400" dirty="0"/>
              <a:t>M</a:t>
            </a:r>
            <a:r>
              <a:rPr sz="4400" spc="5" dirty="0"/>
              <a:t>i</a:t>
            </a:r>
            <a:r>
              <a:rPr sz="4400" dirty="0"/>
              <a:t>dd</a:t>
            </a:r>
            <a:r>
              <a:rPr sz="4400" spc="5" dirty="0"/>
              <a:t>l</a:t>
            </a:r>
            <a:r>
              <a:rPr sz="4400" dirty="0"/>
              <a:t>e</a:t>
            </a:r>
            <a:r>
              <a:rPr sz="4400" spc="-25" dirty="0"/>
              <a:t> </a:t>
            </a:r>
            <a:r>
              <a:rPr sz="4400" dirty="0"/>
              <a:t>S</a:t>
            </a:r>
            <a:r>
              <a:rPr sz="4400" spc="5" dirty="0"/>
              <a:t>c</a:t>
            </a:r>
            <a:r>
              <a:rPr sz="4400" dirty="0"/>
              <a:t>hool</a:t>
            </a:r>
            <a:r>
              <a:rPr sz="4400" spc="-5" dirty="0"/>
              <a:t> Fr</a:t>
            </a:r>
            <a:r>
              <a:rPr sz="4400" dirty="0"/>
              <a:t>amewo</a:t>
            </a:r>
            <a:r>
              <a:rPr sz="4400" spc="-5" dirty="0"/>
              <a:t>r</a:t>
            </a:r>
            <a:r>
              <a:rPr sz="4400" dirty="0"/>
              <a:t>k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945">
              <a:lnSpc>
                <a:spcPct val="100000"/>
              </a:lnSpc>
            </a:pPr>
            <a:r>
              <a:rPr dirty="0"/>
              <a:t>4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889" y="1314704"/>
            <a:ext cx="4375405" cy="526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711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2114" rIns="0" bIns="0" rtlCol="0">
            <a:spAutoFit/>
          </a:bodyPr>
          <a:lstStyle/>
          <a:p>
            <a:pPr marL="1434465">
              <a:lnSpc>
                <a:spcPct val="100000"/>
              </a:lnSpc>
            </a:pPr>
            <a:r>
              <a:rPr sz="4400" dirty="0"/>
              <a:t>H</a:t>
            </a:r>
            <a:r>
              <a:rPr sz="4400" spc="5" dirty="0"/>
              <a:t>i</a:t>
            </a:r>
            <a:r>
              <a:rPr sz="4400" dirty="0"/>
              <a:t>gh</a:t>
            </a:r>
            <a:r>
              <a:rPr sz="4400" spc="-15" dirty="0"/>
              <a:t> </a:t>
            </a:r>
            <a:r>
              <a:rPr sz="4400" dirty="0"/>
              <a:t>S</a:t>
            </a:r>
            <a:r>
              <a:rPr sz="4400" spc="5" dirty="0"/>
              <a:t>c</a:t>
            </a:r>
            <a:r>
              <a:rPr sz="4400" dirty="0"/>
              <a:t>hool</a:t>
            </a:r>
            <a:r>
              <a:rPr sz="4400" spc="-10" dirty="0"/>
              <a:t> </a:t>
            </a:r>
            <a:r>
              <a:rPr sz="4400" spc="-5" dirty="0"/>
              <a:t>Fr</a:t>
            </a:r>
            <a:r>
              <a:rPr sz="4400" dirty="0"/>
              <a:t>amewo</a:t>
            </a:r>
            <a:r>
              <a:rPr sz="4400" spc="-5" dirty="0"/>
              <a:t>r</a:t>
            </a:r>
            <a:r>
              <a:rPr sz="4400" dirty="0"/>
              <a:t>k</a:t>
            </a:r>
            <a:endParaRPr sz="4400"/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945">
              <a:lnSpc>
                <a:spcPct val="100000"/>
              </a:lnSpc>
            </a:pPr>
            <a:r>
              <a:rPr dirty="0"/>
              <a:t>5</a:t>
            </a:r>
          </a:p>
        </p:txBody>
      </p:sp>
      <p:sp>
        <p:nvSpPr>
          <p:cNvPr id="15" name="object 15"/>
          <p:cNvSpPr/>
          <p:nvPr/>
        </p:nvSpPr>
        <p:spPr>
          <a:xfrm>
            <a:off x="2570030" y="2526120"/>
            <a:ext cx="85090" cy="86360"/>
          </a:xfrm>
          <a:custGeom>
            <a:avLst/>
            <a:gdLst/>
            <a:ahLst/>
            <a:cxnLst/>
            <a:rect l="l" t="t" r="r" b="b"/>
            <a:pathLst>
              <a:path w="85089" h="86360">
                <a:moveTo>
                  <a:pt x="22390" y="0"/>
                </a:moveTo>
                <a:lnTo>
                  <a:pt x="84937" y="62204"/>
                </a:lnTo>
                <a:lnTo>
                  <a:pt x="0" y="86029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70053" y="3330333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23482" y="85737"/>
                </a:moveTo>
                <a:lnTo>
                  <a:pt x="85229" y="22732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108090" y="4953000"/>
            <a:ext cx="521334" cy="149225"/>
          </a:xfrm>
          <a:custGeom>
            <a:avLst/>
            <a:gdLst/>
            <a:ahLst/>
            <a:cxnLst/>
            <a:rect l="l" t="t" r="r" b="b"/>
            <a:pathLst>
              <a:path w="521334" h="149225">
                <a:moveTo>
                  <a:pt x="521309" y="0"/>
                </a:moveTo>
                <a:lnTo>
                  <a:pt x="0" y="14894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08094" y="5038269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61048" y="0"/>
                </a:moveTo>
                <a:lnTo>
                  <a:pt x="0" y="63677"/>
                </a:lnTo>
                <a:lnTo>
                  <a:pt x="85471" y="8548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639781" y="4386671"/>
            <a:ext cx="88265" cy="78740"/>
          </a:xfrm>
          <a:custGeom>
            <a:avLst/>
            <a:gdLst/>
            <a:ahLst/>
            <a:cxnLst/>
            <a:rect l="l" t="t" r="r" b="b"/>
            <a:pathLst>
              <a:path w="88264" h="78739">
                <a:moveTo>
                  <a:pt x="41503" y="78625"/>
                </a:moveTo>
                <a:lnTo>
                  <a:pt x="88138" y="3746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90216" y="1824227"/>
            <a:ext cx="4023359" cy="48051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424683" y="1795272"/>
            <a:ext cx="4206239" cy="48950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09607" y="1824227"/>
            <a:ext cx="4172711" cy="501700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58984" y="5500540"/>
            <a:ext cx="88265" cy="78740"/>
          </a:xfrm>
          <a:custGeom>
            <a:avLst/>
            <a:gdLst/>
            <a:ahLst/>
            <a:cxnLst/>
            <a:rect l="l" t="t" r="r" b="b"/>
            <a:pathLst>
              <a:path w="88264" h="78739">
                <a:moveTo>
                  <a:pt x="40195" y="0"/>
                </a:moveTo>
                <a:lnTo>
                  <a:pt x="0" y="78524"/>
                </a:lnTo>
                <a:lnTo>
                  <a:pt x="88150" y="7486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48400" y="5099303"/>
            <a:ext cx="76200" cy="530860"/>
          </a:xfrm>
          <a:custGeom>
            <a:avLst/>
            <a:gdLst/>
            <a:ahLst/>
            <a:cxnLst/>
            <a:rect l="l" t="t" r="r" b="b"/>
            <a:pathLst>
              <a:path w="76200" h="530860">
                <a:moveTo>
                  <a:pt x="0" y="0"/>
                </a:moveTo>
                <a:lnTo>
                  <a:pt x="76200" y="0"/>
                </a:lnTo>
                <a:lnTo>
                  <a:pt x="76200" y="530352"/>
                </a:lnTo>
                <a:lnTo>
                  <a:pt x="0" y="53035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2795" y="146304"/>
          <a:ext cx="86868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207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49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70192" y="5867400"/>
            <a:ext cx="1816607" cy="853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381000" y="22034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763000" y="22034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4650" y="2209800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4650" y="5486400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0000"/>
              </a:solidFill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04800" y="146304"/>
          <a:ext cx="8654795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23147"/>
                <a:gridCol w="231648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40207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192">
                      <a:solidFill>
                        <a:srgbClr val="000000"/>
                      </a:solidFill>
                      <a:prstDash val="solid"/>
                    </a:lnL>
                    <a:lnR w="12192">
                      <a:solidFill>
                        <a:srgbClr val="000000"/>
                      </a:solidFill>
                      <a:prstDash val="solid"/>
                    </a:lnR>
                    <a:lnT w="12192">
                      <a:solidFill>
                        <a:srgbClr val="000000"/>
                      </a:solidFill>
                      <a:prstDash val="solid"/>
                    </a:lnT>
                    <a:lnB w="12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and Constraints</a:t>
            </a:r>
            <a:endParaRPr lang="en-US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371370123"/>
              </p:ext>
            </p:extLst>
          </p:nvPr>
        </p:nvGraphicFramePr>
        <p:xfrm>
          <a:off x="304800" y="1752600"/>
          <a:ext cx="6858000" cy="4536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7162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yland State new">
  <a:themeElements>
    <a:clrScheme name="MSDE PowerPoint Template 12">
      <a:dk1>
        <a:srgbClr val="000000"/>
      </a:dk1>
      <a:lt1>
        <a:srgbClr val="FFFFFF"/>
      </a:lt1>
      <a:dk2>
        <a:srgbClr val="420000"/>
      </a:dk2>
      <a:lt2>
        <a:srgbClr val="000000"/>
      </a:lt2>
      <a:accent1>
        <a:srgbClr val="CCCC00"/>
      </a:accent1>
      <a:accent2>
        <a:srgbClr val="F7D43F"/>
      </a:accent2>
      <a:accent3>
        <a:srgbClr val="FFFFFF"/>
      </a:accent3>
      <a:accent4>
        <a:srgbClr val="000000"/>
      </a:accent4>
      <a:accent5>
        <a:srgbClr val="E2E2AA"/>
      </a:accent5>
      <a:accent6>
        <a:srgbClr val="E0C038"/>
      </a:accent6>
      <a:hlink>
        <a:srgbClr val="996633"/>
      </a:hlink>
      <a:folHlink>
        <a:srgbClr val="993300"/>
      </a:folHlink>
    </a:clrScheme>
    <a:fontScheme name="MSDE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SDE PowerPoint Templat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DE PowerPoint Templat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DE PowerPoint Templat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DE PowerPoint Templat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DE PowerPoint Templat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DE PowerPoint Template 10">
        <a:dk1>
          <a:srgbClr val="000000"/>
        </a:dk1>
        <a:lt1>
          <a:srgbClr val="FFFFFF"/>
        </a:lt1>
        <a:dk2>
          <a:srgbClr val="420000"/>
        </a:dk2>
        <a:lt2>
          <a:srgbClr val="000000"/>
        </a:lt2>
        <a:accent1>
          <a:srgbClr val="CCCC00"/>
        </a:accent1>
        <a:accent2>
          <a:srgbClr val="F4E30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DDCE0A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11">
        <a:dk1>
          <a:srgbClr val="000000"/>
        </a:dk1>
        <a:lt1>
          <a:srgbClr val="FFFFFF"/>
        </a:lt1>
        <a:dk2>
          <a:srgbClr val="420000"/>
        </a:dk2>
        <a:lt2>
          <a:srgbClr val="000000"/>
        </a:lt2>
        <a:accent1>
          <a:srgbClr val="CCCC00"/>
        </a:accent1>
        <a:accent2>
          <a:srgbClr val="F7F23F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E0DB38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DE PowerPoint Template 12">
        <a:dk1>
          <a:srgbClr val="000000"/>
        </a:dk1>
        <a:lt1>
          <a:srgbClr val="FFFFFF"/>
        </a:lt1>
        <a:dk2>
          <a:srgbClr val="420000"/>
        </a:dk2>
        <a:lt2>
          <a:srgbClr val="000000"/>
        </a:lt2>
        <a:accent1>
          <a:srgbClr val="CCCC00"/>
        </a:accent1>
        <a:accent2>
          <a:srgbClr val="F7D43F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E0C038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MSDE PowerPoint Templat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Maryland State new</Template>
  <TotalTime>23396</TotalTime>
  <Words>1912</Words>
  <Application>Microsoft Office PowerPoint</Application>
  <PresentationFormat>On-screen Show (4:3)</PresentationFormat>
  <Paragraphs>235</Paragraphs>
  <Slides>33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Maryland State new</vt:lpstr>
      <vt:lpstr>Every Student Succeeds Act (ESSA) </vt:lpstr>
      <vt:lpstr>Highlights of Major Sections of the Law and Maryland’s Plan</vt:lpstr>
      <vt:lpstr>ESSA - Purpose</vt:lpstr>
      <vt:lpstr>Timeline for ESSA and Submission of Consolidated State Plan</vt:lpstr>
      <vt:lpstr>Accountability</vt:lpstr>
      <vt:lpstr>Elementary School Framework</vt:lpstr>
      <vt:lpstr>Middle School Framework</vt:lpstr>
      <vt:lpstr>High School Framework</vt:lpstr>
      <vt:lpstr>Requirements and Constraints</vt:lpstr>
      <vt:lpstr>Selected measures</vt:lpstr>
      <vt:lpstr>Academic Achievement Recommended measure: Achievement composite</vt:lpstr>
      <vt:lpstr>PowerPoint Presentation</vt:lpstr>
      <vt:lpstr>Academic Achievement</vt:lpstr>
      <vt:lpstr>PowerPoint Presentation</vt:lpstr>
      <vt:lpstr>Academic Progress (Elementary School)  </vt:lpstr>
      <vt:lpstr>PowerPoint Presentation</vt:lpstr>
      <vt:lpstr>Graduation Rate – High Schools</vt:lpstr>
      <vt:lpstr>English Language Proficiency</vt:lpstr>
      <vt:lpstr>Readiness for Post Secondary Success</vt:lpstr>
      <vt:lpstr>Credit for completion of a well- rounded curriculum (High School) – subject to approval</vt:lpstr>
      <vt:lpstr>PowerPoint Presentation</vt:lpstr>
      <vt:lpstr>Goals</vt:lpstr>
      <vt:lpstr>Academic achievement long term and interim goals Option A: Annual Measurable Objective methodology  Closing achievement gaps</vt:lpstr>
      <vt:lpstr>MSDE recommends the AMO method, cutting proficiency gaps in half by 2030</vt:lpstr>
      <vt:lpstr>Identification of Comprehensive Support and Improvement (CSI) Schools</vt:lpstr>
      <vt:lpstr>Identification of Targeted Support and Improvement (TSI) Schools</vt:lpstr>
      <vt:lpstr>Identifying the Lowest 5% of Schools </vt:lpstr>
      <vt:lpstr>Support to Teachers</vt:lpstr>
      <vt:lpstr>Support to Students</vt:lpstr>
      <vt:lpstr>Improve access and opportunity</vt:lpstr>
      <vt:lpstr>Improve the effective use of technology</vt:lpstr>
      <vt:lpstr>Other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Maryland State  Department of Education</dc:title>
  <dc:creator>cwells</dc:creator>
  <cp:lastModifiedBy>Michele Williams</cp:lastModifiedBy>
  <cp:revision>484</cp:revision>
  <cp:lastPrinted>2017-05-10T22:01:48Z</cp:lastPrinted>
  <dcterms:created xsi:type="dcterms:W3CDTF">2014-07-10T17:32:15Z</dcterms:created>
  <dcterms:modified xsi:type="dcterms:W3CDTF">2017-09-07T13:53:53Z</dcterms:modified>
</cp:coreProperties>
</file>