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2"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9144000"/>
  <p:notesSz cx="6858000" cy="9144000"/>
  <p:embeddedFontLst>
    <p:embeddedFont>
      <p:font typeface="Montserrat"/>
      <p:regular r:id="rId40"/>
      <p:bold r:id="rId41"/>
      <p:italic r:id="rId42"/>
      <p:boldItalic r:id="rId43"/>
    </p:embeddedFont>
    <p:embeddedFont>
      <p:font typeface="Tahoma"/>
      <p:regular r:id="rId44"/>
      <p:bold r:id="rId45"/>
    </p:embeddedFont>
    <p:embeddedFont>
      <p:font typeface="Montserrat ExtraBold"/>
      <p:bold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 uri="GoogleSlidesCustomDataVersion2">
      <go:slidesCustomData xmlns:go="http://customooxmlschemas.google.com/" r:id="rId48" roundtripDataSignature="AMtx7mheer65wdHRCETLamYCNtztqORL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124E9DF-18C6-4351-947F-AAB0FE131F21}">
  <a:tblStyle styleId="{A124E9DF-18C6-4351-947F-AAB0FE131F2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20" Type="http://schemas.openxmlformats.org/officeDocument/2006/relationships/slide" Target="slides/slide14.xml"/><Relationship Id="rId42" Type="http://schemas.openxmlformats.org/officeDocument/2006/relationships/font" Target="fonts/Montserrat-italic.fntdata"/><Relationship Id="rId41" Type="http://schemas.openxmlformats.org/officeDocument/2006/relationships/font" Target="fonts/Montserrat-bold.fntdata"/><Relationship Id="rId22" Type="http://schemas.openxmlformats.org/officeDocument/2006/relationships/slide" Target="slides/slide16.xml"/><Relationship Id="rId44" Type="http://schemas.openxmlformats.org/officeDocument/2006/relationships/font" Target="fonts/Tahoma-regular.fntdata"/><Relationship Id="rId21" Type="http://schemas.openxmlformats.org/officeDocument/2006/relationships/slide" Target="slides/slide15.xml"/><Relationship Id="rId43" Type="http://schemas.openxmlformats.org/officeDocument/2006/relationships/font" Target="fonts/Montserrat-boldItalic.fntdata"/><Relationship Id="rId24" Type="http://schemas.openxmlformats.org/officeDocument/2006/relationships/slide" Target="slides/slide18.xml"/><Relationship Id="rId46" Type="http://schemas.openxmlformats.org/officeDocument/2006/relationships/font" Target="fonts/MontserratExtraBold-bold.fntdata"/><Relationship Id="rId23" Type="http://schemas.openxmlformats.org/officeDocument/2006/relationships/slide" Target="slides/slide17.xml"/><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MontserratExtraBold-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7" name="Google Shape;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66" name="Google Shape;16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5" name="Google Shape;175;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81" name="Google Shape;18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88" name="Google Shape;18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04" name="Google Shape;20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13" name="Google Shape;2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4" name="Google Shape;21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20" name="Google Shape;2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27" name="Google Shape;22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8" name="Google Shape;22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36" name="Google Shape;2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7" name="Google Shape;237;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5" name="Google Shape;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46" name="Google Shape;24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53" name="Google Shape;25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60" name="Google Shape;26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1" name="Google Shape;261;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67" name="Google Shape;2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75" name="Google Shape;27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83" name="Google Shape;28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90" name="Google Shape;29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1" name="Google Shape;29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297" name="Google Shape;29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 name="Google Shape;29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04" name="Google Shape;30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12" name="Google Shape;312;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3" name="Google Shape;31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20" name="Google Shape;32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1" name="Google Shape;32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27" name="Google Shape;32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8" name="Google Shape;328;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34" name="Google Shape;33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e57b5d95e_0_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341" name="Google Shape;341;g34e57b5d95e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2" name="Google Shape;342;g34e57b5d95e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Governor / Secretary / Commissioner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17" name="Google Shape;11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31" name="Google Shape;13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2" name="Google Shape;13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40" name="Google Shape;14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1" name="Google Shape;14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9" name="Google Shape;14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158" name="Google Shape;1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3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4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4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5" name="Google Shape;75;p4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4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44"/>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4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5"/>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5"/>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5"/>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Google Shape;26;p3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3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36"/>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6"/>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6"/>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 name="Shape 31"/>
        <p:cNvGrpSpPr/>
        <p:nvPr/>
      </p:nvGrpSpPr>
      <p:grpSpPr>
        <a:xfrm>
          <a:off x="0" y="0"/>
          <a:ext cx="0" cy="0"/>
          <a:chOff x="0" y="0"/>
          <a:chExt cx="0" cy="0"/>
        </a:xfrm>
      </p:grpSpPr>
      <p:sp>
        <p:nvSpPr>
          <p:cNvPr id="32" name="Google Shape;32;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37"/>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3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38"/>
          <p:cNvSpPr/>
          <p:nvPr>
            <p:ph idx="2" type="pic"/>
          </p:nvPr>
        </p:nvSpPr>
        <p:spPr>
          <a:xfrm>
            <a:off x="1792288" y="612775"/>
            <a:ext cx="5486400" cy="4114800"/>
          </a:xfrm>
          <a:prstGeom prst="rect">
            <a:avLst/>
          </a:prstGeom>
          <a:noFill/>
          <a:ln>
            <a:noFill/>
          </a:ln>
        </p:spPr>
      </p:sp>
      <p:sp>
        <p:nvSpPr>
          <p:cNvPr id="40" name="Google Shape;40;p3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1" name="Google Shape;41;p38"/>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8"/>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4" name="Shape 44"/>
        <p:cNvGrpSpPr/>
        <p:nvPr/>
      </p:nvGrpSpPr>
      <p:grpSpPr>
        <a:xfrm>
          <a:off x="0" y="0"/>
          <a:ext cx="0" cy="0"/>
          <a:chOff x="0" y="0"/>
          <a:chExt cx="0" cy="0"/>
        </a:xfrm>
      </p:grpSpPr>
      <p:sp>
        <p:nvSpPr>
          <p:cNvPr id="45" name="Google Shape;45;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7" name="Google Shape;47;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8" name="Google Shape;48;p39"/>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9"/>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9"/>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40"/>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0"/>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0"/>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9" name="Google Shape;59;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0" name="Google Shape;60;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4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8" name="Google Shape;68;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9" name="Google Shape;69;p4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3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3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3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901700" y="2073075"/>
            <a:ext cx="7861200" cy="3794400"/>
          </a:xfrm>
          <a:prstGeom prst="rect">
            <a:avLst/>
          </a:prstGeom>
          <a:no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000"/>
              <a:buFont typeface="Arial"/>
              <a:buNone/>
            </a:pPr>
            <a:r>
              <a:rPr i="0" lang="en-US" sz="3700" u="sng">
                <a:solidFill>
                  <a:schemeClr val="dk1"/>
                </a:solidFill>
                <a:latin typeface="Montserrat ExtraBold"/>
                <a:ea typeface="Montserrat ExtraBold"/>
                <a:cs typeface="Montserrat ExtraBold"/>
                <a:sym typeface="Montserrat ExtraBold"/>
              </a:rPr>
              <a:t>Prevailing Wage Ste</a:t>
            </a:r>
            <a:r>
              <a:rPr lang="en-US" sz="3700" u="sng">
                <a:solidFill>
                  <a:schemeClr val="dk1"/>
                </a:solidFill>
                <a:latin typeface="Montserrat ExtraBold"/>
                <a:ea typeface="Montserrat ExtraBold"/>
                <a:cs typeface="Montserrat ExtraBold"/>
                <a:sym typeface="Montserrat ExtraBold"/>
              </a:rPr>
              <a:t>p-by-Step</a:t>
            </a:r>
            <a:r>
              <a:rPr i="0" lang="en-US" sz="3700" u="sng">
                <a:solidFill>
                  <a:schemeClr val="dk1"/>
                </a:solidFill>
                <a:latin typeface="Montserrat ExtraBold"/>
                <a:ea typeface="Montserrat ExtraBold"/>
                <a:cs typeface="Montserrat ExtraBold"/>
                <a:sym typeface="Montserrat ExtraBold"/>
              </a:rPr>
              <a:t>:</a:t>
            </a:r>
            <a:endParaRPr sz="3700" u="sng">
              <a:solidFill>
                <a:schemeClr val="dk1"/>
              </a:solidFill>
              <a:latin typeface="Montserrat ExtraBold"/>
              <a:ea typeface="Montserrat ExtraBold"/>
              <a:cs typeface="Montserrat ExtraBold"/>
              <a:sym typeface="Montserrat ExtraBold"/>
            </a:endParaRPr>
          </a:p>
          <a:p>
            <a:pPr indent="0" lvl="0" marL="0" rtl="0" algn="ctr">
              <a:lnSpc>
                <a:spcPct val="100000"/>
              </a:lnSpc>
              <a:spcBef>
                <a:spcPts val="0"/>
              </a:spcBef>
              <a:spcAft>
                <a:spcPts val="0"/>
              </a:spcAft>
              <a:buClr>
                <a:schemeClr val="dk1"/>
              </a:buClr>
              <a:buSzPts val="4000"/>
              <a:buFont typeface="Arial"/>
              <a:buNone/>
            </a:pPr>
            <a:r>
              <a:rPr lang="en-US" sz="3700">
                <a:solidFill>
                  <a:schemeClr val="dk1"/>
                </a:solidFill>
                <a:latin typeface="Montserrat"/>
                <a:ea typeface="Montserrat"/>
                <a:cs typeface="Montserrat"/>
                <a:sym typeface="Montserrat"/>
              </a:rPr>
              <a:t>Contractor Registration and </a:t>
            </a:r>
            <a:endParaRPr sz="3700">
              <a:solidFill>
                <a:schemeClr val="dk1"/>
              </a:solidFill>
              <a:latin typeface="Montserrat"/>
              <a:ea typeface="Montserrat"/>
              <a:cs typeface="Montserrat"/>
              <a:sym typeface="Montserrat"/>
            </a:endParaRPr>
          </a:p>
          <a:p>
            <a:pPr indent="0" lvl="0" marL="0" rtl="0" algn="ctr">
              <a:lnSpc>
                <a:spcPct val="100000"/>
              </a:lnSpc>
              <a:spcBef>
                <a:spcPts val="0"/>
              </a:spcBef>
              <a:spcAft>
                <a:spcPts val="0"/>
              </a:spcAft>
              <a:buClr>
                <a:schemeClr val="dk1"/>
              </a:buClr>
              <a:buSzPts val="4000"/>
              <a:buFont typeface="Arial"/>
              <a:buNone/>
            </a:pPr>
            <a:r>
              <a:rPr lang="en-US" sz="3700">
                <a:solidFill>
                  <a:schemeClr val="dk1"/>
                </a:solidFill>
                <a:latin typeface="Montserrat"/>
                <a:ea typeface="Montserrat"/>
                <a:cs typeface="Montserrat"/>
                <a:sym typeface="Montserrat"/>
              </a:rPr>
              <a:t>Manual </a:t>
            </a:r>
            <a:r>
              <a:rPr i="0" lang="en-US" sz="3700" u="none">
                <a:solidFill>
                  <a:schemeClr val="dk1"/>
                </a:solidFill>
                <a:latin typeface="Montserrat"/>
                <a:ea typeface="Montserrat"/>
                <a:cs typeface="Montserrat"/>
                <a:sym typeface="Montserrat"/>
              </a:rPr>
              <a:t>Electronic Certified Payroll Submission</a:t>
            </a:r>
            <a:endParaRPr sz="3700">
              <a:latin typeface="Montserrat"/>
              <a:ea typeface="Montserrat"/>
              <a:cs typeface="Montserrat"/>
              <a:sym typeface="Montserrat"/>
            </a:endParaRPr>
          </a:p>
        </p:txBody>
      </p:sp>
      <p:sp>
        <p:nvSpPr>
          <p:cNvPr id="90" name="Google Shape;90;p1"/>
          <p:cNvSpPr txBox="1"/>
          <p:nvPr>
            <p:ph idx="1" type="subTitle"/>
          </p:nvPr>
        </p:nvSpPr>
        <p:spPr>
          <a:xfrm>
            <a:off x="685800" y="4114800"/>
            <a:ext cx="4267200" cy="1600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b="0" i="0" sz="1200" u="none">
              <a:solidFill>
                <a:schemeClr val="dk1"/>
              </a:solidFill>
              <a:latin typeface="Arial"/>
              <a:ea typeface="Arial"/>
              <a:cs typeface="Arial"/>
              <a:sym typeface="Arial"/>
            </a:endParaRPr>
          </a:p>
          <a:p>
            <a:pPr indent="0" lvl="0" marL="0" rtl="0" algn="l">
              <a:lnSpc>
                <a:spcPct val="100000"/>
              </a:lnSpc>
              <a:spcBef>
                <a:spcPts val="200"/>
              </a:spcBef>
              <a:spcAft>
                <a:spcPts val="0"/>
              </a:spcAft>
              <a:buClr>
                <a:schemeClr val="dk1"/>
              </a:buClr>
              <a:buSzPts val="1000"/>
              <a:buFont typeface="Arial"/>
              <a:buNone/>
            </a:pPr>
            <a:r>
              <a:rPr b="0" i="0" lang="en-US" sz="1000" u="none">
                <a:solidFill>
                  <a:schemeClr val="dk1"/>
                </a:solidFill>
                <a:latin typeface="Arial"/>
                <a:ea typeface="Arial"/>
                <a:cs typeface="Arial"/>
                <a:sym typeface="Arial"/>
              </a:rPr>
              <a:t>		 			</a:t>
            </a:r>
            <a:endParaRPr/>
          </a:p>
        </p:txBody>
      </p:sp>
      <p:pic>
        <p:nvPicPr>
          <p:cNvPr id="91" name="Google Shape;91;p1"/>
          <p:cNvPicPr preferRelativeResize="0"/>
          <p:nvPr/>
        </p:nvPicPr>
        <p:blipFill>
          <a:blip r:embed="rId3">
            <a:alphaModFix/>
          </a:blip>
          <a:stretch>
            <a:fillRect/>
          </a:stretch>
        </p:blipFill>
        <p:spPr>
          <a:xfrm>
            <a:off x="152400" y="152400"/>
            <a:ext cx="2743200" cy="1771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0"/>
          <p:cNvPicPr preferRelativeResize="0"/>
          <p:nvPr/>
        </p:nvPicPr>
        <p:blipFill rotWithShape="1">
          <a:blip r:embed="rId3">
            <a:alphaModFix/>
          </a:blip>
          <a:srcRect b="0" l="0" r="0" t="0"/>
          <a:stretch/>
        </p:blipFill>
        <p:spPr>
          <a:xfrm>
            <a:off x="-533400" y="-609600"/>
            <a:ext cx="9677400" cy="7467600"/>
          </a:xfrm>
          <a:prstGeom prst="rect">
            <a:avLst/>
          </a:prstGeom>
          <a:noFill/>
          <a:ln>
            <a:noFill/>
          </a:ln>
        </p:spPr>
      </p:pic>
      <p:cxnSp>
        <p:nvCxnSpPr>
          <p:cNvPr id="170" name="Google Shape;170;p10"/>
          <p:cNvCxnSpPr/>
          <p:nvPr/>
        </p:nvCxnSpPr>
        <p:spPr>
          <a:xfrm rot="10800000">
            <a:off x="5410200" y="4495800"/>
            <a:ext cx="914400" cy="0"/>
          </a:xfrm>
          <a:prstGeom prst="straightConnector1">
            <a:avLst/>
          </a:prstGeom>
          <a:noFill/>
          <a:ln cap="flat" cmpd="sng" w="57150">
            <a:solidFill>
              <a:schemeClr val="dk1"/>
            </a:solidFill>
            <a:prstDash val="solid"/>
            <a:miter lim="800000"/>
            <a:headEnd len="med" w="med" type="none"/>
            <a:tailEnd len="med" w="med" type="triangle"/>
          </a:ln>
        </p:spPr>
      </p:cxnSp>
      <p:sp>
        <p:nvSpPr>
          <p:cNvPr id="171" name="Google Shape;171;p10"/>
          <p:cNvSpPr txBox="1"/>
          <p:nvPr/>
        </p:nvSpPr>
        <p:spPr>
          <a:xfrm>
            <a:off x="6105200" y="2495125"/>
            <a:ext cx="2834400" cy="2678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Every Maryland Prevailing Wage project has a determination number of at least 5 digits. Entering this number will pre-populate the form for you with the boilerplate information concerning your project.</a:t>
            </a:r>
            <a:endParaRPr sz="3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1"/>
          <p:cNvPicPr preferRelativeResize="0"/>
          <p:nvPr/>
        </p:nvPicPr>
        <p:blipFill rotWithShape="1">
          <a:blip r:embed="rId3">
            <a:alphaModFix/>
          </a:blip>
          <a:srcRect b="0" l="0" r="0" t="0"/>
          <a:stretch/>
        </p:blipFill>
        <p:spPr>
          <a:xfrm>
            <a:off x="0" y="-228600"/>
            <a:ext cx="9070799" cy="7086600"/>
          </a:xfrm>
          <a:prstGeom prst="rect">
            <a:avLst/>
          </a:prstGeom>
          <a:noFill/>
          <a:ln>
            <a:noFill/>
          </a:ln>
        </p:spPr>
      </p:pic>
      <p:sp>
        <p:nvSpPr>
          <p:cNvPr id="178" name="Google Shape;178;p11"/>
          <p:cNvSpPr txBox="1"/>
          <p:nvPr/>
        </p:nvSpPr>
        <p:spPr>
          <a:xfrm>
            <a:off x="5651700" y="3213700"/>
            <a:ext cx="3419100" cy="1847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S</a:t>
            </a:r>
            <a:r>
              <a:rPr lang="en-US" sz="1800">
                <a:solidFill>
                  <a:schemeClr val="dk1"/>
                </a:solidFill>
              </a:rPr>
              <a:t>elect the start and end dates of the work week you are reporting. Remember, even if your payroll is biweekly, certified payrolls must still be reported weekly.</a:t>
            </a:r>
            <a:endParaRPr sz="1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2"/>
          <p:cNvPicPr preferRelativeResize="0"/>
          <p:nvPr/>
        </p:nvPicPr>
        <p:blipFill rotWithShape="1">
          <a:blip r:embed="rId3">
            <a:alphaModFix/>
          </a:blip>
          <a:srcRect b="0" l="0" r="0" t="0"/>
          <a:stretch/>
        </p:blipFill>
        <p:spPr>
          <a:xfrm>
            <a:off x="0" y="-304800"/>
            <a:ext cx="9144000" cy="7162800"/>
          </a:xfrm>
          <a:prstGeom prst="rect">
            <a:avLst/>
          </a:prstGeom>
          <a:noFill/>
          <a:ln>
            <a:noFill/>
          </a:ln>
        </p:spPr>
      </p:pic>
      <p:sp>
        <p:nvSpPr>
          <p:cNvPr id="185" name="Google Shape;185;p12"/>
          <p:cNvSpPr txBox="1"/>
          <p:nvPr/>
        </p:nvSpPr>
        <p:spPr>
          <a:xfrm>
            <a:off x="4194650" y="2255600"/>
            <a:ext cx="44742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Choose either “PAYROLL” or “NO WORK.” If your employees worked on the project, select “PAYROLL,” and then “LOG PAYROLL SESSION”</a:t>
            </a:r>
            <a:endParaRPr sz="18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13"/>
          <p:cNvPicPr preferRelativeResize="0"/>
          <p:nvPr/>
        </p:nvPicPr>
        <p:blipFill rotWithShape="1">
          <a:blip r:embed="rId3">
            <a:alphaModFix/>
          </a:blip>
          <a:srcRect b="0" l="0" r="0" t="0"/>
          <a:stretch/>
        </p:blipFill>
        <p:spPr>
          <a:xfrm>
            <a:off x="0" y="-228600"/>
            <a:ext cx="9144000" cy="7086600"/>
          </a:xfrm>
          <a:prstGeom prst="rect">
            <a:avLst/>
          </a:prstGeom>
          <a:noFill/>
          <a:ln>
            <a:noFill/>
          </a:ln>
        </p:spPr>
      </p:pic>
      <p:sp>
        <p:nvSpPr>
          <p:cNvPr id="192" name="Google Shape;192;p13"/>
          <p:cNvSpPr txBox="1"/>
          <p:nvPr/>
        </p:nvSpPr>
        <p:spPr>
          <a:xfrm>
            <a:off x="1899125" y="4924625"/>
            <a:ext cx="3376200" cy="15699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SSN must be entered manually </a:t>
            </a:r>
            <a:r>
              <a:rPr lang="en-US" sz="1800">
                <a:solidFill>
                  <a:schemeClr val="dk1"/>
                </a:solidFill>
              </a:rPr>
              <a:t>the first time. After the first submission the form will pre populate with employees’ information.</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4"/>
          <p:cNvPicPr preferRelativeResize="0"/>
          <p:nvPr/>
        </p:nvPicPr>
        <p:blipFill rotWithShape="1">
          <a:blip r:embed="rId3">
            <a:alphaModFix/>
          </a:blip>
          <a:srcRect b="0" l="0" r="0" t="0"/>
          <a:stretch/>
        </p:blipFill>
        <p:spPr>
          <a:xfrm>
            <a:off x="0" y="-304800"/>
            <a:ext cx="9144000" cy="7162800"/>
          </a:xfrm>
          <a:prstGeom prst="rect">
            <a:avLst/>
          </a:prstGeom>
          <a:noFill/>
          <a:ln>
            <a:noFill/>
          </a:ln>
        </p:spPr>
      </p:pic>
      <p:cxnSp>
        <p:nvCxnSpPr>
          <p:cNvPr id="199" name="Google Shape;199;p14"/>
          <p:cNvCxnSpPr/>
          <p:nvPr/>
        </p:nvCxnSpPr>
        <p:spPr>
          <a:xfrm rot="10800000">
            <a:off x="4038600" y="4800600"/>
            <a:ext cx="533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200" name="Google Shape;200;p14"/>
          <p:cNvCxnSpPr/>
          <p:nvPr/>
        </p:nvCxnSpPr>
        <p:spPr>
          <a:xfrm rot="10800000">
            <a:off x="4038600" y="5181600"/>
            <a:ext cx="533400" cy="0"/>
          </a:xfrm>
          <a:prstGeom prst="straightConnector1">
            <a:avLst/>
          </a:prstGeom>
          <a:noFill/>
          <a:ln cap="flat" cmpd="sng" w="57150">
            <a:solidFill>
              <a:schemeClr val="dk1"/>
            </a:solidFill>
            <a:prstDash val="solid"/>
            <a:miter lim="800000"/>
            <a:headEnd len="med" w="med" type="none"/>
            <a:tailEnd len="med" w="med" type="triangle"/>
          </a:ln>
        </p:spPr>
      </p:cxnSp>
      <p:sp>
        <p:nvSpPr>
          <p:cNvPr id="201" name="Google Shape;201;p14"/>
          <p:cNvSpPr txBox="1"/>
          <p:nvPr/>
        </p:nvSpPr>
        <p:spPr>
          <a:xfrm>
            <a:off x="5078650" y="3600000"/>
            <a:ext cx="3818400" cy="2401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F</a:t>
            </a:r>
            <a:r>
              <a:rPr lang="en-US" sz="1800">
                <a:solidFill>
                  <a:schemeClr val="dk1"/>
                </a:solidFill>
              </a:rPr>
              <a:t>ill in any fields the form has not pre-populated. </a:t>
            </a:r>
            <a:r>
              <a:rPr b="1" i="1" lang="en-US" sz="1800">
                <a:solidFill>
                  <a:schemeClr val="dk1"/>
                </a:solidFill>
              </a:rPr>
              <a:t>All workers performing work on the project must be reported.</a:t>
            </a:r>
            <a:r>
              <a:rPr lang="en-US" sz="1800">
                <a:solidFill>
                  <a:schemeClr val="dk1"/>
                </a:solidFill>
              </a:rPr>
              <a:t>  If the employee is a Foreman/Superintendent or an Apprentice, select the correct button. Select the correct “CLASSIFICATION”.</a:t>
            </a:r>
            <a:endParaRPr sz="1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5"/>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08" name="Google Shape;208;p15"/>
          <p:cNvCxnSpPr/>
          <p:nvPr/>
        </p:nvCxnSpPr>
        <p:spPr>
          <a:xfrm>
            <a:off x="1447800" y="5715000"/>
            <a:ext cx="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209" name="Google Shape;209;p15"/>
          <p:cNvCxnSpPr/>
          <p:nvPr/>
        </p:nvCxnSpPr>
        <p:spPr>
          <a:xfrm>
            <a:off x="1828800" y="5638800"/>
            <a:ext cx="609600" cy="0"/>
          </a:xfrm>
          <a:prstGeom prst="straightConnector1">
            <a:avLst/>
          </a:prstGeom>
          <a:noFill/>
          <a:ln cap="flat" cmpd="sng" w="57150">
            <a:solidFill>
              <a:schemeClr val="dk1"/>
            </a:solidFill>
            <a:prstDash val="solid"/>
            <a:miter lim="800000"/>
            <a:headEnd len="med" w="med" type="none"/>
            <a:tailEnd len="med" w="med" type="triangle"/>
          </a:ln>
        </p:spPr>
      </p:cxnSp>
      <p:sp>
        <p:nvSpPr>
          <p:cNvPr id="210" name="Google Shape;210;p15"/>
          <p:cNvSpPr txBox="1"/>
          <p:nvPr/>
        </p:nvSpPr>
        <p:spPr>
          <a:xfrm>
            <a:off x="6846600" y="4576800"/>
            <a:ext cx="2152800" cy="1847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Once the correct “CLASSIFICATION or CRAFT” has been selected, press “SUBMIT FORM.”</a:t>
            </a:r>
            <a:endParaRPr sz="32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7" name="Google Shape;217;p16"/>
          <p:cNvSpPr txBox="1"/>
          <p:nvPr/>
        </p:nvSpPr>
        <p:spPr>
          <a:xfrm>
            <a:off x="5097725" y="4183225"/>
            <a:ext cx="38589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E</a:t>
            </a:r>
            <a:r>
              <a:rPr lang="en-US" sz="1800">
                <a:solidFill>
                  <a:schemeClr val="dk1"/>
                </a:solidFill>
              </a:rPr>
              <a:t>nter for each day all hours worked by the employee on the project. You must fill in the totals as the form does not enter the math for you.</a:t>
            </a:r>
            <a:endParaRPr sz="3200">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0C0C0"/>
        </a:solidFill>
      </p:bgPr>
    </p:bg>
    <p:spTree>
      <p:nvGrpSpPr>
        <p:cNvPr id="222" name="Shape 222"/>
        <p:cNvGrpSpPr/>
        <p:nvPr/>
      </p:nvGrpSpPr>
      <p:grpSpPr>
        <a:xfrm>
          <a:off x="0" y="0"/>
          <a:ext cx="0" cy="0"/>
          <a:chOff x="0" y="0"/>
          <a:chExt cx="0" cy="0"/>
        </a:xfrm>
      </p:grpSpPr>
      <p:graphicFrame>
        <p:nvGraphicFramePr>
          <p:cNvPr id="223" name="Google Shape;223;p17"/>
          <p:cNvGraphicFramePr/>
          <p:nvPr/>
        </p:nvGraphicFramePr>
        <p:xfrm>
          <a:off x="2209800" y="990600"/>
          <a:ext cx="3000000" cy="3000000"/>
        </p:xfrm>
        <a:graphic>
          <a:graphicData uri="http://schemas.openxmlformats.org/drawingml/2006/table">
            <a:tbl>
              <a:tblPr>
                <a:noFill/>
                <a:tableStyleId>{A124E9DF-18C6-4351-947F-AAB0FE131F21}</a:tableStyleId>
              </a:tblPr>
              <a:tblGrid>
                <a:gridCol w="609600"/>
                <a:gridCol w="685800"/>
                <a:gridCol w="685800"/>
                <a:gridCol w="685800"/>
                <a:gridCol w="609600"/>
                <a:gridCol w="685800"/>
                <a:gridCol w="609600"/>
              </a:tblGrid>
              <a:tr h="517525">
                <a:tc gridSpan="7">
                  <a:txBody>
                    <a:bodyPr/>
                    <a:lstStyle/>
                    <a:p>
                      <a:pPr indent="0" lvl="0" marL="0" marR="0" rtl="0" algn="ctr">
                        <a:lnSpc>
                          <a:spcPct val="100000"/>
                        </a:lnSpc>
                        <a:spcBef>
                          <a:spcPts val="0"/>
                        </a:spcBef>
                        <a:spcAft>
                          <a:spcPts val="0"/>
                        </a:spcAft>
                        <a:buClr>
                          <a:schemeClr val="dk1"/>
                        </a:buClr>
                        <a:buSzPts val="2800"/>
                        <a:buFont typeface="Tahoma"/>
                        <a:buNone/>
                      </a:pPr>
                      <a:r>
                        <a:rPr b="1" i="0" lang="en-US" sz="2800" u="none" cap="none" strike="noStrike">
                          <a:solidFill>
                            <a:schemeClr val="dk1"/>
                          </a:solidFill>
                          <a:latin typeface="Tahoma"/>
                          <a:ea typeface="Tahoma"/>
                          <a:cs typeface="Tahoma"/>
                          <a:sym typeface="Tahoma"/>
                        </a:rPr>
                        <a:t>January 2012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hMerge="1"/>
                <a:tc hMerge="1"/>
              </a:tr>
              <a:tr h="519100">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S</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M</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W</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T</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F</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FF"/>
                        </a:buClr>
                        <a:buSzPts val="2800"/>
                        <a:buFont typeface="Tahoma"/>
                        <a:buNone/>
                      </a:pPr>
                      <a:r>
                        <a:rPr b="0" i="0" lang="en-US" sz="2800" u="none" cap="none" strike="noStrike">
                          <a:solidFill>
                            <a:srgbClr val="0000FF"/>
                          </a:solidFill>
                          <a:latin typeface="Tahoma"/>
                          <a:ea typeface="Tahoma"/>
                          <a:cs typeface="Tahoma"/>
                          <a:sym typeface="Tahoma"/>
                        </a:rPr>
                        <a:t>S</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525">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800"/>
                        <a:buFont typeface="Tahoma"/>
                        <a:buNone/>
                      </a:pPr>
                      <a:r>
                        <a:rPr b="1" i="0" lang="en-US" sz="2800" u="none" cap="none" strike="noStrike">
                          <a:solidFill>
                            <a:srgbClr val="FF0000"/>
                          </a:solidFill>
                          <a:latin typeface="Tahoma"/>
                          <a:ea typeface="Tahoma"/>
                          <a:cs typeface="Tahoma"/>
                          <a:sym typeface="Tahoma"/>
                        </a:rPr>
                        <a:t>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9100">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8</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9</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525">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18</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19</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9100">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22</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23</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24</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25</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26</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27</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28</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7525">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29</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30</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800"/>
                        <a:buFont typeface="Tahoma"/>
                        <a:buNone/>
                      </a:pPr>
                      <a:r>
                        <a:rPr b="0" i="0" lang="en-US" sz="2800" u="none" cap="none" strike="noStrike">
                          <a:solidFill>
                            <a:schemeClr val="dk1"/>
                          </a:solidFill>
                          <a:latin typeface="Tahoma"/>
                          <a:ea typeface="Tahoma"/>
                          <a:cs typeface="Tahoma"/>
                          <a:sym typeface="Tahoma"/>
                        </a:rPr>
                        <a:t>31</a:t>
                      </a:r>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4" name="Google Shape;224;p17"/>
          <p:cNvSpPr txBox="1"/>
          <p:nvPr/>
        </p:nvSpPr>
        <p:spPr>
          <a:xfrm>
            <a:off x="787025" y="5124250"/>
            <a:ext cx="8212500" cy="10158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US" sz="1800">
                <a:solidFill>
                  <a:schemeClr val="dk1"/>
                </a:solidFill>
              </a:rPr>
              <a:t>The selection of payroll start and end dates are at the election of the employer. The first day displayed on the certified payroll form conforms to the date on the calendar.</a:t>
            </a:r>
            <a:endParaRPr sz="3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8"/>
          <p:cNvPicPr preferRelativeResize="0"/>
          <p:nvPr/>
        </p:nvPicPr>
        <p:blipFill rotWithShape="1">
          <a:blip r:embed="rId3">
            <a:alphaModFix/>
          </a:blip>
          <a:srcRect b="0" l="0" r="0" t="0"/>
          <a:stretch/>
        </p:blipFill>
        <p:spPr>
          <a:xfrm>
            <a:off x="0" y="-122825"/>
            <a:ext cx="9144000" cy="6858000"/>
          </a:xfrm>
          <a:prstGeom prst="rect">
            <a:avLst/>
          </a:prstGeom>
          <a:noFill/>
          <a:ln>
            <a:noFill/>
          </a:ln>
        </p:spPr>
      </p:pic>
      <p:cxnSp>
        <p:nvCxnSpPr>
          <p:cNvPr id="231" name="Google Shape;231;p18"/>
          <p:cNvCxnSpPr/>
          <p:nvPr/>
        </p:nvCxnSpPr>
        <p:spPr>
          <a:xfrm flipH="1">
            <a:off x="4876800" y="3429000"/>
            <a:ext cx="838200" cy="609600"/>
          </a:xfrm>
          <a:prstGeom prst="straightConnector1">
            <a:avLst/>
          </a:prstGeom>
          <a:noFill/>
          <a:ln cap="flat" cmpd="sng" w="57150">
            <a:solidFill>
              <a:schemeClr val="dk1"/>
            </a:solidFill>
            <a:prstDash val="solid"/>
            <a:miter lim="800000"/>
            <a:headEnd len="med" w="med" type="none"/>
            <a:tailEnd len="med" w="med" type="triangle"/>
          </a:ln>
        </p:spPr>
      </p:cxnSp>
      <p:cxnSp>
        <p:nvCxnSpPr>
          <p:cNvPr id="232" name="Google Shape;232;p18"/>
          <p:cNvCxnSpPr/>
          <p:nvPr/>
        </p:nvCxnSpPr>
        <p:spPr>
          <a:xfrm>
            <a:off x="1828800" y="4267200"/>
            <a:ext cx="914400" cy="0"/>
          </a:xfrm>
          <a:prstGeom prst="straightConnector1">
            <a:avLst/>
          </a:prstGeom>
          <a:noFill/>
          <a:ln cap="flat" cmpd="sng" w="57150">
            <a:solidFill>
              <a:schemeClr val="dk1"/>
            </a:solidFill>
            <a:prstDash val="solid"/>
            <a:miter lim="800000"/>
            <a:headEnd len="med" w="med" type="none"/>
            <a:tailEnd len="med" w="med" type="triangle"/>
          </a:ln>
        </p:spPr>
      </p:cxnSp>
      <p:sp>
        <p:nvSpPr>
          <p:cNvPr id="233" name="Google Shape;233;p18"/>
          <p:cNvSpPr txBox="1"/>
          <p:nvPr/>
        </p:nvSpPr>
        <p:spPr>
          <a:xfrm>
            <a:off x="4793475" y="1616850"/>
            <a:ext cx="4288800" cy="2124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Enter the deductions for each employee. If a deduction is not listed and you have entered “OTHER,” provide a short explanation. Here this is CHILD SUPPORT, something ordered by the court like a wage garnishment or tax lien.</a:t>
            </a:r>
            <a:endParaRPr sz="32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19"/>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40" name="Google Shape;240;p19"/>
          <p:cNvCxnSpPr/>
          <p:nvPr/>
        </p:nvCxnSpPr>
        <p:spPr>
          <a:xfrm rot="10800000">
            <a:off x="7848600" y="2362200"/>
            <a:ext cx="6096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241" name="Google Shape;241;p19"/>
          <p:cNvCxnSpPr/>
          <p:nvPr/>
        </p:nvCxnSpPr>
        <p:spPr>
          <a:xfrm>
            <a:off x="1828800" y="6553200"/>
            <a:ext cx="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242" name="Google Shape;242;p19"/>
          <p:cNvCxnSpPr/>
          <p:nvPr/>
        </p:nvCxnSpPr>
        <p:spPr>
          <a:xfrm>
            <a:off x="1828800" y="6400800"/>
            <a:ext cx="762000" cy="0"/>
          </a:xfrm>
          <a:prstGeom prst="straightConnector1">
            <a:avLst/>
          </a:prstGeom>
          <a:noFill/>
          <a:ln cap="flat" cmpd="sng" w="57150">
            <a:solidFill>
              <a:schemeClr val="dk1"/>
            </a:solidFill>
            <a:prstDash val="solid"/>
            <a:miter lim="800000"/>
            <a:headEnd len="med" w="med" type="none"/>
            <a:tailEnd len="med" w="med" type="triangle"/>
          </a:ln>
        </p:spPr>
      </p:cxnSp>
      <p:sp>
        <p:nvSpPr>
          <p:cNvPr id="243" name="Google Shape;243;p19"/>
          <p:cNvSpPr txBox="1"/>
          <p:nvPr/>
        </p:nvSpPr>
        <p:spPr>
          <a:xfrm>
            <a:off x="4151875" y="3527375"/>
            <a:ext cx="4659600" cy="10158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US" sz="1800">
                <a:solidFill>
                  <a:schemeClr val="dk1"/>
                </a:solidFill>
              </a:rPr>
              <a:t>Total all deductions and submit. Maryland Law requires GROSS and NET pay to be submitted on payroll form.</a:t>
            </a:r>
            <a:endParaRPr sz="3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
          <p:cNvPicPr preferRelativeResize="0"/>
          <p:nvPr/>
        </p:nvPicPr>
        <p:blipFill rotWithShape="1">
          <a:blip r:embed="rId3">
            <a:alphaModFix/>
          </a:blip>
          <a:srcRect b="0" l="0" r="0" t="0"/>
          <a:stretch/>
        </p:blipFill>
        <p:spPr>
          <a:xfrm>
            <a:off x="0" y="-242375"/>
            <a:ext cx="9143999" cy="6858000"/>
          </a:xfrm>
          <a:prstGeom prst="rect">
            <a:avLst/>
          </a:prstGeom>
          <a:noFill/>
          <a:ln>
            <a:noFill/>
          </a:ln>
        </p:spPr>
      </p:pic>
      <p:sp>
        <p:nvSpPr>
          <p:cNvPr id="98" name="Google Shape;98;p2"/>
          <p:cNvSpPr txBox="1"/>
          <p:nvPr/>
        </p:nvSpPr>
        <p:spPr>
          <a:xfrm>
            <a:off x="1556950" y="2158600"/>
            <a:ext cx="7385400" cy="446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700">
                <a:solidFill>
                  <a:srgbClr val="C8122C"/>
                </a:solidFill>
              </a:rPr>
              <a:t>https://www.dllr.state.md.us/PrevWage/web/content/PWRequestRates.aspx</a:t>
            </a:r>
            <a:endParaRPr sz="1700">
              <a:solidFill>
                <a:srgbClr val="C8122C"/>
              </a:solidFill>
            </a:endParaRPr>
          </a:p>
        </p:txBody>
      </p:sp>
      <p:sp>
        <p:nvSpPr>
          <p:cNvPr id="99" name="Google Shape;99;p2"/>
          <p:cNvSpPr txBox="1"/>
          <p:nvPr/>
        </p:nvSpPr>
        <p:spPr>
          <a:xfrm>
            <a:off x="1556950" y="1712200"/>
            <a:ext cx="2538000" cy="446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chemeClr val="dk1"/>
                </a:solidFill>
              </a:rPr>
              <a:t>Navigate to the portal:</a:t>
            </a:r>
            <a:endParaRPr b="1" sz="17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0" name="Google Shape;250;p20"/>
          <p:cNvSpPr txBox="1"/>
          <p:nvPr/>
        </p:nvSpPr>
        <p:spPr>
          <a:xfrm>
            <a:off x="4280175" y="4283025"/>
            <a:ext cx="43314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Report the </a:t>
            </a:r>
            <a:r>
              <a:rPr b="1" lang="en-US" sz="1800">
                <a:solidFill>
                  <a:schemeClr val="dk1"/>
                </a:solidFill>
              </a:rPr>
              <a:t>hourly cost </a:t>
            </a:r>
            <a:r>
              <a:rPr lang="en-US" sz="1800">
                <a:solidFill>
                  <a:schemeClr val="dk1"/>
                </a:solidFill>
              </a:rPr>
              <a:t>of each </a:t>
            </a:r>
            <a:r>
              <a:rPr lang="en-US" sz="1800">
                <a:solidFill>
                  <a:schemeClr val="dk1"/>
                </a:solidFill>
              </a:rPr>
              <a:t>benefit paid by the employer, and then total. Explain anything that is listed under other.</a:t>
            </a:r>
            <a:endParaRPr sz="320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2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7" name="Google Shape;257;p21"/>
          <p:cNvSpPr txBox="1"/>
          <p:nvPr/>
        </p:nvSpPr>
        <p:spPr>
          <a:xfrm>
            <a:off x="1086450" y="3156675"/>
            <a:ext cx="5743200" cy="1847100"/>
          </a:xfrm>
          <a:prstGeom prst="rect">
            <a:avLst/>
          </a:prstGeom>
          <a:solidFill>
            <a:schemeClr val="lt1"/>
          </a:solidFill>
          <a:ln cap="flat" cmpd="sng" w="19050">
            <a:solidFill>
              <a:srgbClr val="C8122C"/>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You have just finished the first employee. If you have another employee to enter you would choose “ADD NEXT PAYROLL RECORD”. If this is the only employee chose “STOP”. </a:t>
            </a:r>
            <a:r>
              <a:rPr b="1" lang="en-US" sz="1800">
                <a:solidFill>
                  <a:srgbClr val="C8122C"/>
                </a:solidFill>
              </a:rPr>
              <a:t>Double check your work!  This is the point at which you can edit this payroll record (by clicking “Back to Edit”)</a:t>
            </a:r>
            <a:endParaRPr b="1" sz="3200">
              <a:solidFill>
                <a:srgbClr val="C8122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4" name="Google Shape;264;p22"/>
          <p:cNvSpPr txBox="1"/>
          <p:nvPr/>
        </p:nvSpPr>
        <p:spPr>
          <a:xfrm>
            <a:off x="4437000" y="4097675"/>
            <a:ext cx="41034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If you had another employee, you would add his/her SSN here. The form remembers all the boiler plate from the determination number.</a:t>
            </a:r>
            <a:endParaRPr sz="32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3"/>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71" name="Google Shape;271;p23"/>
          <p:cNvCxnSpPr/>
          <p:nvPr/>
        </p:nvCxnSpPr>
        <p:spPr>
          <a:xfrm rot="10800000">
            <a:off x="3429000" y="2819400"/>
            <a:ext cx="1371600" cy="0"/>
          </a:xfrm>
          <a:prstGeom prst="straightConnector1">
            <a:avLst/>
          </a:prstGeom>
          <a:noFill/>
          <a:ln cap="flat" cmpd="sng" w="57150">
            <a:solidFill>
              <a:schemeClr val="dk1"/>
            </a:solidFill>
            <a:prstDash val="solid"/>
            <a:miter lim="800000"/>
            <a:headEnd len="med" w="med" type="none"/>
            <a:tailEnd len="med" w="med" type="triangle"/>
          </a:ln>
        </p:spPr>
      </p:cxnSp>
      <p:sp>
        <p:nvSpPr>
          <p:cNvPr id="272" name="Google Shape;272;p23"/>
          <p:cNvSpPr txBox="1"/>
          <p:nvPr/>
        </p:nvSpPr>
        <p:spPr>
          <a:xfrm>
            <a:off x="3239375" y="4525425"/>
            <a:ext cx="54036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Assuming you were finished entering employee information, you would proceed to get your receipt of this session. The green line lets you know that you were successful in entering your payroll.</a:t>
            </a:r>
            <a:endParaRPr sz="32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24"/>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79" name="Google Shape;279;p24"/>
          <p:cNvCxnSpPr/>
          <p:nvPr/>
        </p:nvCxnSpPr>
        <p:spPr>
          <a:xfrm>
            <a:off x="1828800" y="4953000"/>
            <a:ext cx="914400" cy="0"/>
          </a:xfrm>
          <a:prstGeom prst="straightConnector1">
            <a:avLst/>
          </a:prstGeom>
          <a:noFill/>
          <a:ln cap="flat" cmpd="sng" w="57150">
            <a:solidFill>
              <a:schemeClr val="dk1"/>
            </a:solidFill>
            <a:prstDash val="solid"/>
            <a:miter lim="800000"/>
            <a:headEnd len="med" w="med" type="none"/>
            <a:tailEnd len="med" w="med" type="triangle"/>
          </a:ln>
        </p:spPr>
      </p:cxnSp>
      <p:sp>
        <p:nvSpPr>
          <p:cNvPr id="280" name="Google Shape;280;p24"/>
          <p:cNvSpPr txBox="1"/>
          <p:nvPr/>
        </p:nvSpPr>
        <p:spPr>
          <a:xfrm>
            <a:off x="4337225" y="1887725"/>
            <a:ext cx="3604500" cy="12930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The system will bring up all the receipts for all sessions that have been logged. Choose the correct date.</a:t>
            </a:r>
            <a:endParaRPr sz="32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25"/>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87" name="Google Shape;287;p25"/>
          <p:cNvCxnSpPr/>
          <p:nvPr/>
        </p:nvCxnSpPr>
        <p:spPr>
          <a:xfrm>
            <a:off x="1905000" y="1981200"/>
            <a:ext cx="8382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26"/>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294" name="Google Shape;294;p26"/>
          <p:cNvCxnSpPr/>
          <p:nvPr/>
        </p:nvCxnSpPr>
        <p:spPr>
          <a:xfrm>
            <a:off x="762000" y="5181600"/>
            <a:ext cx="9144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01" name="Google Shape;301;p27"/>
          <p:cNvSpPr txBox="1"/>
          <p:nvPr/>
        </p:nvSpPr>
        <p:spPr>
          <a:xfrm>
            <a:off x="3438975" y="761375"/>
            <a:ext cx="5728800" cy="2401200"/>
          </a:xfrm>
          <a:prstGeom prst="rect">
            <a:avLst/>
          </a:prstGeom>
          <a:solidFill>
            <a:schemeClr val="dk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lt1"/>
                </a:solidFill>
              </a:rPr>
              <a:t>Here printed on STATE LETTERHEAD is your receipt. You can email this receipt to the general contractor by selecting “FILE” and “SEND TO”. You can send this receipt to as many peoples addresses as necessary to fulfill your contractual obligation. If you forgot to send someone a copy then log back into the system and get your receipt again,as they are maintained in the system.</a:t>
            </a:r>
            <a:endParaRPr sz="32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8"/>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308" name="Google Shape;308;p28"/>
          <p:cNvCxnSpPr/>
          <p:nvPr/>
        </p:nvCxnSpPr>
        <p:spPr>
          <a:xfrm rot="10800000">
            <a:off x="6019800" y="5791200"/>
            <a:ext cx="1295400" cy="0"/>
          </a:xfrm>
          <a:prstGeom prst="straightConnector1">
            <a:avLst/>
          </a:prstGeom>
          <a:noFill/>
          <a:ln cap="flat" cmpd="sng" w="57150">
            <a:solidFill>
              <a:schemeClr val="dk1"/>
            </a:solidFill>
            <a:prstDash val="solid"/>
            <a:miter lim="800000"/>
            <a:headEnd len="med" w="med" type="none"/>
            <a:tailEnd len="med" w="med" type="triangle"/>
          </a:ln>
        </p:spPr>
      </p:cxnSp>
      <p:sp>
        <p:nvSpPr>
          <p:cNvPr id="309" name="Google Shape;309;p28"/>
          <p:cNvSpPr txBox="1"/>
          <p:nvPr/>
        </p:nvSpPr>
        <p:spPr>
          <a:xfrm>
            <a:off x="4494050" y="4653750"/>
            <a:ext cx="4476900" cy="4617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US" sz="1800">
                <a:solidFill>
                  <a:schemeClr val="dk1"/>
                </a:solidFill>
              </a:rPr>
              <a:t>Example of “NO WORK WEEK” submittal.</a:t>
            </a:r>
            <a:endParaRPr sz="320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29"/>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316" name="Google Shape;316;p29"/>
          <p:cNvCxnSpPr/>
          <p:nvPr/>
        </p:nvCxnSpPr>
        <p:spPr>
          <a:xfrm rot="10800000">
            <a:off x="1447800" y="1981200"/>
            <a:ext cx="1143000" cy="0"/>
          </a:xfrm>
          <a:prstGeom prst="straightConnector1">
            <a:avLst/>
          </a:prstGeom>
          <a:noFill/>
          <a:ln cap="flat" cmpd="sng" w="57150">
            <a:solidFill>
              <a:schemeClr val="dk1"/>
            </a:solidFill>
            <a:prstDash val="solid"/>
            <a:miter lim="800000"/>
            <a:headEnd len="med" w="med" type="none"/>
            <a:tailEnd len="med" w="med" type="triangle"/>
          </a:ln>
        </p:spPr>
      </p:cxnSp>
      <p:sp>
        <p:nvSpPr>
          <p:cNvPr id="317" name="Google Shape;317;p29"/>
          <p:cNvSpPr txBox="1"/>
          <p:nvPr/>
        </p:nvSpPr>
        <p:spPr>
          <a:xfrm>
            <a:off x="2127275" y="4582450"/>
            <a:ext cx="6299100" cy="7389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800"/>
              <a:buFont typeface="Arial"/>
              <a:buNone/>
            </a:pPr>
            <a:r>
              <a:rPr lang="en-US" sz="1800">
                <a:solidFill>
                  <a:schemeClr val="dk1"/>
                </a:solidFill>
              </a:rPr>
              <a:t>Once NO WORK is submitted employer only needs to “GET RECEIPT”</a:t>
            </a:r>
            <a:endParaRPr sz="32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06" name="Google Shape;106;p3"/>
          <p:cNvCxnSpPr/>
          <p:nvPr/>
        </p:nvCxnSpPr>
        <p:spPr>
          <a:xfrm rot="10800000">
            <a:off x="4343400" y="2590800"/>
            <a:ext cx="12192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30"/>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324" name="Google Shape;324;p30"/>
          <p:cNvCxnSpPr/>
          <p:nvPr/>
        </p:nvCxnSpPr>
        <p:spPr>
          <a:xfrm rot="10800000">
            <a:off x="3352800" y="2819400"/>
            <a:ext cx="9906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31"/>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331" name="Google Shape;331;p31"/>
          <p:cNvCxnSpPr/>
          <p:nvPr/>
        </p:nvCxnSpPr>
        <p:spPr>
          <a:xfrm>
            <a:off x="685800" y="5181600"/>
            <a:ext cx="9906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32"/>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338" name="Google Shape;338;p32"/>
          <p:cNvCxnSpPr/>
          <p:nvPr/>
        </p:nvCxnSpPr>
        <p:spPr>
          <a:xfrm>
            <a:off x="5638800" y="3505200"/>
            <a:ext cx="12192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4e57b5d95e_0_1"/>
          <p:cNvSpPr txBox="1"/>
          <p:nvPr>
            <p:ph type="ctrTitle"/>
          </p:nvPr>
        </p:nvSpPr>
        <p:spPr>
          <a:xfrm>
            <a:off x="430575" y="2286950"/>
            <a:ext cx="8713500" cy="4120500"/>
          </a:xfrm>
          <a:prstGeom prst="rect">
            <a:avLst/>
          </a:prstGeom>
          <a:noFill/>
          <a:ln cap="flat" cmpd="sng" w="190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4000"/>
              <a:buFont typeface="Arial"/>
              <a:buNone/>
            </a:pPr>
            <a:r>
              <a:rPr lang="en-US" sz="3000" u="sng">
                <a:solidFill>
                  <a:schemeClr val="dk1"/>
                </a:solidFill>
                <a:latin typeface="Montserrat ExtraBold"/>
                <a:ea typeface="Montserrat ExtraBold"/>
                <a:cs typeface="Montserrat ExtraBold"/>
                <a:sym typeface="Montserrat ExtraBold"/>
              </a:rPr>
              <a:t>Additional Resources:</a:t>
            </a:r>
            <a:endParaRPr sz="3000" u="sng">
              <a:solidFill>
                <a:schemeClr val="dk1"/>
              </a:solidFill>
              <a:latin typeface="Montserrat ExtraBold"/>
              <a:ea typeface="Montserrat ExtraBold"/>
              <a:cs typeface="Montserrat ExtraBold"/>
              <a:sym typeface="Montserrat ExtraBold"/>
            </a:endParaRPr>
          </a:p>
          <a:p>
            <a:pPr indent="0" lvl="0" marL="0" rtl="0" algn="l">
              <a:lnSpc>
                <a:spcPct val="100000"/>
              </a:lnSpc>
              <a:spcBef>
                <a:spcPts val="0"/>
              </a:spcBef>
              <a:spcAft>
                <a:spcPts val="0"/>
              </a:spcAft>
              <a:buClr>
                <a:schemeClr val="dk1"/>
              </a:buClr>
              <a:buSzPts val="4000"/>
              <a:buFont typeface="Arial"/>
              <a:buNone/>
            </a:pPr>
            <a:r>
              <a:rPr lang="en-US" sz="3000">
                <a:solidFill>
                  <a:schemeClr val="dk1"/>
                </a:solidFill>
                <a:latin typeface="Montserrat"/>
                <a:ea typeface="Montserrat"/>
                <a:cs typeface="Montserrat"/>
                <a:sym typeface="Montserrat"/>
              </a:rPr>
              <a:t>https://www.labor.maryland.gov/labor/prev/</a:t>
            </a:r>
            <a:endParaRPr sz="3000">
              <a:solidFill>
                <a:schemeClr val="dk1"/>
              </a:solidFill>
              <a:latin typeface="Montserrat"/>
              <a:ea typeface="Montserrat"/>
              <a:cs typeface="Montserrat"/>
              <a:sym typeface="Montserrat"/>
            </a:endParaRPr>
          </a:p>
          <a:p>
            <a:pPr indent="0" lvl="0" marL="0" rtl="0" algn="ctr">
              <a:lnSpc>
                <a:spcPct val="100000"/>
              </a:lnSpc>
              <a:spcBef>
                <a:spcPts val="0"/>
              </a:spcBef>
              <a:spcAft>
                <a:spcPts val="0"/>
              </a:spcAft>
              <a:buClr>
                <a:schemeClr val="dk1"/>
              </a:buClr>
              <a:buSzPts val="4000"/>
              <a:buFont typeface="Arial"/>
              <a:buNone/>
            </a:pPr>
            <a:r>
              <a:t/>
            </a:r>
            <a:endParaRPr sz="3000" u="sng">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4000"/>
              <a:buFont typeface="Arial"/>
              <a:buNone/>
            </a:pPr>
            <a:r>
              <a:rPr lang="en-US" sz="3000" u="sng">
                <a:solidFill>
                  <a:schemeClr val="dk1"/>
                </a:solidFill>
                <a:latin typeface="Montserrat ExtraBold"/>
                <a:ea typeface="Montserrat ExtraBold"/>
                <a:cs typeface="Montserrat ExtraBold"/>
                <a:sym typeface="Montserrat ExtraBold"/>
              </a:rPr>
              <a:t>Questions?</a:t>
            </a:r>
            <a:r>
              <a:rPr lang="en-US" sz="3000">
                <a:solidFill>
                  <a:schemeClr val="dk1"/>
                </a:solidFill>
                <a:latin typeface="Montserrat"/>
                <a:ea typeface="Montserrat"/>
                <a:cs typeface="Montserrat"/>
                <a:sym typeface="Montserrat"/>
              </a:rPr>
              <a:t> </a:t>
            </a:r>
            <a:endParaRPr sz="3000">
              <a:solidFill>
                <a:schemeClr val="dk1"/>
              </a:solidFill>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4000"/>
              <a:buFont typeface="Arial"/>
              <a:buNone/>
            </a:pPr>
            <a:r>
              <a:rPr lang="en-US" sz="3000">
                <a:solidFill>
                  <a:schemeClr val="dk1"/>
                </a:solidFill>
                <a:latin typeface="Montserrat"/>
                <a:ea typeface="Montserrat"/>
                <a:cs typeface="Montserrat"/>
                <a:sym typeface="Montserrat"/>
              </a:rPr>
              <a:t>Tel: </a:t>
            </a:r>
            <a:r>
              <a:rPr lang="en-US" sz="3000">
                <a:solidFill>
                  <a:schemeClr val="dk1"/>
                </a:solidFill>
                <a:highlight>
                  <a:srgbClr val="FFFFFF"/>
                </a:highlight>
                <a:latin typeface="Montserrat"/>
                <a:ea typeface="Montserrat"/>
                <a:cs typeface="Montserrat"/>
                <a:sym typeface="Montserrat"/>
              </a:rPr>
              <a:t>410-767-2342</a:t>
            </a:r>
            <a:endParaRPr sz="3000">
              <a:solidFill>
                <a:schemeClr val="dk1"/>
              </a:solidFill>
              <a:highlight>
                <a:srgbClr val="FFFFFF"/>
              </a:highlight>
              <a:latin typeface="Montserrat"/>
              <a:ea typeface="Montserrat"/>
              <a:cs typeface="Montserrat"/>
              <a:sym typeface="Montserrat"/>
            </a:endParaRPr>
          </a:p>
          <a:p>
            <a:pPr indent="0" lvl="0" marL="0" rtl="0" algn="l">
              <a:lnSpc>
                <a:spcPct val="100000"/>
              </a:lnSpc>
              <a:spcBef>
                <a:spcPts val="0"/>
              </a:spcBef>
              <a:spcAft>
                <a:spcPts val="0"/>
              </a:spcAft>
              <a:buClr>
                <a:schemeClr val="dk1"/>
              </a:buClr>
              <a:buSzPts val="4000"/>
              <a:buFont typeface="Arial"/>
              <a:buNone/>
            </a:pPr>
            <a:r>
              <a:rPr lang="en-US" sz="3000">
                <a:solidFill>
                  <a:schemeClr val="dk1"/>
                </a:solidFill>
                <a:highlight>
                  <a:srgbClr val="FFFFFF"/>
                </a:highlight>
                <a:latin typeface="Montserrat"/>
                <a:ea typeface="Montserrat"/>
                <a:cs typeface="Montserrat"/>
                <a:sym typeface="Montserrat"/>
              </a:rPr>
              <a:t>Email: </a:t>
            </a:r>
            <a:r>
              <a:rPr lang="en-US" sz="3000">
                <a:solidFill>
                  <a:srgbClr val="C8122C"/>
                </a:solidFill>
                <a:highlight>
                  <a:srgbClr val="FFFFFF"/>
                </a:highlight>
                <a:latin typeface="Montserrat"/>
                <a:ea typeface="Montserrat"/>
                <a:cs typeface="Montserrat"/>
                <a:sym typeface="Montserrat"/>
              </a:rPr>
              <a:t>dldliprevailingwage-labor@maryland.gov</a:t>
            </a:r>
            <a:endParaRPr sz="3000">
              <a:solidFill>
                <a:schemeClr val="dk1"/>
              </a:solidFill>
              <a:highlight>
                <a:srgbClr val="FFFFFF"/>
              </a:highlight>
              <a:latin typeface="Montserrat"/>
              <a:ea typeface="Montserrat"/>
              <a:cs typeface="Montserrat"/>
              <a:sym typeface="Montserrat"/>
            </a:endParaRPr>
          </a:p>
        </p:txBody>
      </p:sp>
      <p:pic>
        <p:nvPicPr>
          <p:cNvPr id="345" name="Google Shape;345;g34e57b5d95e_0_1"/>
          <p:cNvPicPr preferRelativeResize="0"/>
          <p:nvPr/>
        </p:nvPicPr>
        <p:blipFill>
          <a:blip r:embed="rId3">
            <a:alphaModFix/>
          </a:blip>
          <a:stretch>
            <a:fillRect/>
          </a:stretch>
        </p:blipFill>
        <p:spPr>
          <a:xfrm>
            <a:off x="152400" y="152400"/>
            <a:ext cx="2743200" cy="1771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13" name="Google Shape;113;p4"/>
          <p:cNvCxnSpPr/>
          <p:nvPr/>
        </p:nvCxnSpPr>
        <p:spPr>
          <a:xfrm rot="10800000">
            <a:off x="5410200" y="4800600"/>
            <a:ext cx="1143000" cy="0"/>
          </a:xfrm>
          <a:prstGeom prst="straightConnector1">
            <a:avLst/>
          </a:prstGeom>
          <a:noFill/>
          <a:ln cap="flat" cmpd="sng" w="57150">
            <a:solidFill>
              <a:schemeClr val="dk1"/>
            </a:solidFill>
            <a:prstDash val="solid"/>
            <a:miter lim="800000"/>
            <a:headEnd len="med" w="med" type="none"/>
            <a:tailEnd len="med" w="med" type="triangle"/>
          </a:ln>
        </p:spPr>
      </p:cxnSp>
      <p:sp>
        <p:nvSpPr>
          <p:cNvPr id="114" name="Google Shape;114;p4"/>
          <p:cNvSpPr txBox="1"/>
          <p:nvPr/>
        </p:nvSpPr>
        <p:spPr>
          <a:xfrm>
            <a:off x="6052900" y="3698500"/>
            <a:ext cx="3262200" cy="15699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Every person that registers is under a FEIN or EIN. The FEIN allows  the system to pre-populate all the forms generated by this system.</a:t>
            </a:r>
            <a:endParaRPr sz="32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b="0" l="0" r="0" t="0"/>
          <a:stretch/>
        </p:blipFill>
        <p:spPr>
          <a:xfrm>
            <a:off x="0" y="57050"/>
            <a:ext cx="9143999" cy="6858000"/>
          </a:xfrm>
          <a:prstGeom prst="rect">
            <a:avLst/>
          </a:prstGeom>
          <a:noFill/>
          <a:ln cap="flat" cmpd="sng" w="57150">
            <a:solidFill>
              <a:srgbClr val="000000"/>
            </a:solidFill>
            <a:prstDash val="solid"/>
            <a:miter lim="800000"/>
            <a:headEnd len="sm" w="sm" type="none"/>
            <a:tailEnd len="sm" w="sm" type="none"/>
          </a:ln>
        </p:spPr>
      </p:pic>
      <p:cxnSp>
        <p:nvCxnSpPr>
          <p:cNvPr id="121" name="Google Shape;121;p5"/>
          <p:cNvCxnSpPr/>
          <p:nvPr/>
        </p:nvCxnSpPr>
        <p:spPr>
          <a:xfrm rot="10800000">
            <a:off x="5486400" y="990600"/>
            <a:ext cx="914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22" name="Google Shape;122;p5"/>
          <p:cNvCxnSpPr/>
          <p:nvPr/>
        </p:nvCxnSpPr>
        <p:spPr>
          <a:xfrm rot="10800000">
            <a:off x="5486400" y="2209800"/>
            <a:ext cx="914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23" name="Google Shape;123;p5"/>
          <p:cNvCxnSpPr/>
          <p:nvPr/>
        </p:nvCxnSpPr>
        <p:spPr>
          <a:xfrm rot="10800000">
            <a:off x="5486400" y="2590800"/>
            <a:ext cx="914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24" name="Google Shape;124;p5"/>
          <p:cNvCxnSpPr/>
          <p:nvPr/>
        </p:nvCxnSpPr>
        <p:spPr>
          <a:xfrm rot="10800000">
            <a:off x="5486400" y="2971800"/>
            <a:ext cx="914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25" name="Google Shape;125;p5"/>
          <p:cNvCxnSpPr/>
          <p:nvPr/>
        </p:nvCxnSpPr>
        <p:spPr>
          <a:xfrm rot="10800000">
            <a:off x="5486400" y="3352800"/>
            <a:ext cx="9144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26" name="Google Shape;126;p5"/>
          <p:cNvCxnSpPr/>
          <p:nvPr/>
        </p:nvCxnSpPr>
        <p:spPr>
          <a:xfrm>
            <a:off x="4572000" y="3657600"/>
            <a:ext cx="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127" name="Google Shape;127;p5"/>
          <p:cNvCxnSpPr/>
          <p:nvPr/>
        </p:nvCxnSpPr>
        <p:spPr>
          <a:xfrm rot="10800000">
            <a:off x="4572000" y="3733800"/>
            <a:ext cx="914400" cy="0"/>
          </a:xfrm>
          <a:prstGeom prst="straightConnector1">
            <a:avLst/>
          </a:prstGeom>
          <a:noFill/>
          <a:ln cap="flat" cmpd="sng" w="57150">
            <a:solidFill>
              <a:schemeClr val="dk1"/>
            </a:solidFill>
            <a:prstDash val="solid"/>
            <a:miter lim="800000"/>
            <a:headEnd len="med" w="med" type="none"/>
            <a:tailEnd len="med" w="med" type="triangle"/>
          </a:ln>
        </p:spPr>
      </p:cxnSp>
      <p:sp>
        <p:nvSpPr>
          <p:cNvPr id="128" name="Google Shape;128;p5"/>
          <p:cNvSpPr txBox="1"/>
          <p:nvPr/>
        </p:nvSpPr>
        <p:spPr>
          <a:xfrm>
            <a:off x="5948350" y="3955100"/>
            <a:ext cx="2349600" cy="18777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rPr>
              <a:t>Select a user name you will remember or write it down for future use</a:t>
            </a:r>
            <a:endParaRPr sz="2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6"/>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35" name="Google Shape;135;p6"/>
          <p:cNvCxnSpPr/>
          <p:nvPr/>
        </p:nvCxnSpPr>
        <p:spPr>
          <a:xfrm>
            <a:off x="762000" y="1295400"/>
            <a:ext cx="0" cy="0"/>
          </a:xfrm>
          <a:prstGeom prst="straightConnector1">
            <a:avLst/>
          </a:prstGeom>
          <a:noFill/>
          <a:ln cap="flat" cmpd="sng" w="9525">
            <a:solidFill>
              <a:schemeClr val="dk1"/>
            </a:solidFill>
            <a:prstDash val="solid"/>
            <a:miter lim="800000"/>
            <a:headEnd len="med" w="med" type="none"/>
            <a:tailEnd len="med" w="med" type="triangle"/>
          </a:ln>
        </p:spPr>
      </p:cxnSp>
      <p:cxnSp>
        <p:nvCxnSpPr>
          <p:cNvPr id="136" name="Google Shape;136;p6"/>
          <p:cNvCxnSpPr/>
          <p:nvPr/>
        </p:nvCxnSpPr>
        <p:spPr>
          <a:xfrm>
            <a:off x="838200" y="1219200"/>
            <a:ext cx="838200" cy="0"/>
          </a:xfrm>
          <a:prstGeom prst="straightConnector1">
            <a:avLst/>
          </a:prstGeom>
          <a:noFill/>
          <a:ln cap="flat" cmpd="sng" w="57150">
            <a:solidFill>
              <a:schemeClr val="dk1"/>
            </a:solidFill>
            <a:prstDash val="solid"/>
            <a:miter lim="800000"/>
            <a:headEnd len="med" w="med" type="none"/>
            <a:tailEnd len="med" w="med" type="triangle"/>
          </a:ln>
        </p:spPr>
      </p:cxnSp>
      <p:sp>
        <p:nvSpPr>
          <p:cNvPr id="137" name="Google Shape;137;p6"/>
          <p:cNvSpPr txBox="1"/>
          <p:nvPr/>
        </p:nvSpPr>
        <p:spPr>
          <a:xfrm>
            <a:off x="5691700" y="1502775"/>
            <a:ext cx="3133800" cy="15699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As soon as you submit your form you will get a message on the screen requesting you to check your email for your TEMPORARY PASSWORD.</a:t>
            </a:r>
            <a:endParaRPr sz="3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7"/>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44" name="Google Shape;144;p7"/>
          <p:cNvCxnSpPr/>
          <p:nvPr/>
        </p:nvCxnSpPr>
        <p:spPr>
          <a:xfrm>
            <a:off x="2514600" y="4495800"/>
            <a:ext cx="838200" cy="0"/>
          </a:xfrm>
          <a:prstGeom prst="straightConnector1">
            <a:avLst/>
          </a:prstGeom>
          <a:noFill/>
          <a:ln cap="flat" cmpd="sng" w="57150">
            <a:solidFill>
              <a:schemeClr val="dk1"/>
            </a:solidFill>
            <a:prstDash val="solid"/>
            <a:miter lim="800000"/>
            <a:headEnd len="med" w="med" type="none"/>
            <a:tailEnd len="med" w="med" type="triangle"/>
          </a:ln>
        </p:spPr>
      </p:cxnSp>
      <p:sp>
        <p:nvSpPr>
          <p:cNvPr id="145" name="Google Shape;145;p7"/>
          <p:cNvSpPr txBox="1"/>
          <p:nvPr/>
        </p:nvSpPr>
        <p:spPr>
          <a:xfrm>
            <a:off x="5634675" y="2771725"/>
            <a:ext cx="3362100" cy="24012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COPY and PASTE your TEMPORARY PASSWORD. The screen will change slightly, watch the left hand dropdowns. Then select PERSONNEL and then the dropdown “MY DETAILS” to get to the next screen.</a:t>
            </a:r>
            <a:endParaRPr sz="3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52" name="Google Shape;152;p8"/>
          <p:cNvCxnSpPr/>
          <p:nvPr/>
        </p:nvCxnSpPr>
        <p:spPr>
          <a:xfrm rot="10800000">
            <a:off x="4724400" y="4800600"/>
            <a:ext cx="762000" cy="0"/>
          </a:xfrm>
          <a:prstGeom prst="straightConnector1">
            <a:avLst/>
          </a:prstGeom>
          <a:noFill/>
          <a:ln cap="flat" cmpd="sng" w="57150">
            <a:solidFill>
              <a:schemeClr val="dk1"/>
            </a:solidFill>
            <a:prstDash val="solid"/>
            <a:miter lim="800000"/>
            <a:headEnd len="med" w="med" type="none"/>
            <a:tailEnd len="med" w="med" type="triangle"/>
          </a:ln>
        </p:spPr>
      </p:cxnSp>
      <p:cxnSp>
        <p:nvCxnSpPr>
          <p:cNvPr id="153" name="Google Shape;153;p8"/>
          <p:cNvCxnSpPr/>
          <p:nvPr/>
        </p:nvCxnSpPr>
        <p:spPr>
          <a:xfrm rot="10800000">
            <a:off x="4724400" y="5029200"/>
            <a:ext cx="762000" cy="0"/>
          </a:xfrm>
          <a:prstGeom prst="straightConnector1">
            <a:avLst/>
          </a:prstGeom>
          <a:noFill/>
          <a:ln cap="flat" cmpd="sng" w="57150">
            <a:solidFill>
              <a:schemeClr val="dk1"/>
            </a:solidFill>
            <a:prstDash val="solid"/>
            <a:miter lim="800000"/>
            <a:headEnd len="med" w="med" type="none"/>
            <a:tailEnd len="med" w="med" type="triangle"/>
          </a:ln>
        </p:spPr>
      </p:cxnSp>
      <p:sp>
        <p:nvSpPr>
          <p:cNvPr id="154" name="Google Shape;154;p8"/>
          <p:cNvSpPr txBox="1"/>
          <p:nvPr/>
        </p:nvSpPr>
        <p:spPr>
          <a:xfrm>
            <a:off x="7687800" y="1331675"/>
            <a:ext cx="1479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endParaRPr>
          </a:p>
        </p:txBody>
      </p:sp>
      <p:sp>
        <p:nvSpPr>
          <p:cNvPr id="155" name="Google Shape;155;p8"/>
          <p:cNvSpPr txBox="1"/>
          <p:nvPr/>
        </p:nvSpPr>
        <p:spPr>
          <a:xfrm>
            <a:off x="5934075" y="3869550"/>
            <a:ext cx="2905800" cy="15699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Choose a password of at least 6 letters or numbers that you can remember. Reenter it exactly and hit the “UPDATE” button.</a:t>
            </a:r>
            <a:endParaRPr sz="32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9"/>
          <p:cNvPicPr preferRelativeResize="0"/>
          <p:nvPr/>
        </p:nvPicPr>
        <p:blipFill rotWithShape="1">
          <a:blip r:embed="rId3">
            <a:alphaModFix/>
          </a:blip>
          <a:srcRect b="0" l="0" r="0" t="0"/>
          <a:stretch/>
        </p:blipFill>
        <p:spPr>
          <a:xfrm>
            <a:off x="0" y="0"/>
            <a:ext cx="9144000" cy="6858000"/>
          </a:xfrm>
          <a:prstGeom prst="rect">
            <a:avLst/>
          </a:prstGeom>
          <a:noFill/>
          <a:ln>
            <a:noFill/>
          </a:ln>
        </p:spPr>
      </p:pic>
      <p:cxnSp>
        <p:nvCxnSpPr>
          <p:cNvPr id="162" name="Google Shape;162;p9"/>
          <p:cNvCxnSpPr/>
          <p:nvPr/>
        </p:nvCxnSpPr>
        <p:spPr>
          <a:xfrm>
            <a:off x="2362200" y="4724400"/>
            <a:ext cx="762000" cy="0"/>
          </a:xfrm>
          <a:prstGeom prst="straightConnector1">
            <a:avLst/>
          </a:prstGeom>
          <a:noFill/>
          <a:ln cap="flat" cmpd="sng" w="57150">
            <a:solidFill>
              <a:schemeClr val="dk1"/>
            </a:solidFill>
            <a:prstDash val="solid"/>
            <a:miter lim="800000"/>
            <a:headEnd len="med" w="med" type="none"/>
            <a:tailEnd len="med" w="med" type="triangle"/>
          </a:ln>
        </p:spPr>
      </p:cxnSp>
      <p:sp>
        <p:nvSpPr>
          <p:cNvPr id="163" name="Google Shape;163;p9"/>
          <p:cNvSpPr txBox="1"/>
          <p:nvPr/>
        </p:nvSpPr>
        <p:spPr>
          <a:xfrm>
            <a:off x="6190750" y="3056900"/>
            <a:ext cx="2421000" cy="2678100"/>
          </a:xfrm>
          <a:prstGeom prst="rect">
            <a:avLst/>
          </a:prstGeom>
          <a:solidFill>
            <a:schemeClr val="lt1"/>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You will now see the “CERTIFIED PAYROLL” button on left. Select that button and enter your companies FEIN and the type of payroll to be entered (regular or amended)</a:t>
            </a:r>
            <a:endParaRPr sz="3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2012-06-14T19:22:12Z</dcterms:created>
  <dc:creator>cpoarch</dc:creator>
</cp:coreProperties>
</file>